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Lst>
  <p:sldSz cy="5143500" cx="9144000"/>
  <p:notesSz cx="6858000" cy="9144000"/>
  <p:embeddedFontLst>
    <p:embeddedFont>
      <p:font typeface="DM Sans Medium"/>
      <p:regular r:id="rId119"/>
      <p:bold r:id="rId120"/>
      <p:italic r:id="rId121"/>
      <p:boldItalic r:id="rId122"/>
    </p:embeddedFont>
    <p:embeddedFont>
      <p:font typeface="Roboto"/>
      <p:regular r:id="rId123"/>
      <p:bold r:id="rId124"/>
      <p:italic r:id="rId125"/>
      <p:boldItalic r:id="rId126"/>
    </p:embeddedFont>
    <p:embeddedFont>
      <p:font typeface="Didact Gothic"/>
      <p:regular r:id="rId127"/>
    </p:embeddedFont>
    <p:embeddedFont>
      <p:font typeface="Helvetica Neue"/>
      <p:regular r:id="rId128"/>
      <p:bold r:id="rId129"/>
      <p:italic r:id="rId130"/>
      <p:boldItalic r:id="rId131"/>
    </p:embeddedFont>
    <p:embeddedFont>
      <p:font typeface="Helvetica Neue Light"/>
      <p:regular r:id="rId132"/>
      <p:bold r:id="rId133"/>
      <p:italic r:id="rId134"/>
      <p:boldItalic r:id="rId135"/>
    </p:embeddedFont>
    <p:embeddedFont>
      <p:font typeface="DM Sans"/>
      <p:regular r:id="rId136"/>
      <p:bold r:id="rId137"/>
      <p:italic r:id="rId138"/>
      <p:boldItalic r:id="rId139"/>
    </p:embeddedFont>
    <p:embeddedFont>
      <p:font typeface="Open Sans"/>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FEA225-6156-4550-8991-99F89D15501B}">
  <a:tblStyle styleId="{ECFEA225-6156-4550-8991-99F89D15501B}"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fntdata"/><Relationship Id="rId128" Type="http://schemas.openxmlformats.org/officeDocument/2006/relationships/font" Target="fonts/HelveticaNeue-regular.fntdata"/><Relationship Id="rId127" Type="http://schemas.openxmlformats.org/officeDocument/2006/relationships/font" Target="fonts/DidactGothic-regular.fntdata"/><Relationship Id="rId126" Type="http://schemas.openxmlformats.org/officeDocument/2006/relationships/font" Target="fonts/Roboto-boldItalic.fntdata"/><Relationship Id="rId26" Type="http://schemas.openxmlformats.org/officeDocument/2006/relationships/slide" Target="slides/slide20.xml"/><Relationship Id="rId121" Type="http://schemas.openxmlformats.org/officeDocument/2006/relationships/font" Target="fonts/DMSansMedium-italic.fntdata"/><Relationship Id="rId25" Type="http://schemas.openxmlformats.org/officeDocument/2006/relationships/slide" Target="slides/slide19.xml"/><Relationship Id="rId120" Type="http://schemas.openxmlformats.org/officeDocument/2006/relationships/font" Target="fonts/DMSansMedium-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italic.fntdata"/><Relationship Id="rId29" Type="http://schemas.openxmlformats.org/officeDocument/2006/relationships/slide" Target="slides/slide23.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font" Target="fonts/DMSansMedium-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DMSansMedium-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OpenSans-boldItalic.fntdata"/><Relationship Id="rId142" Type="http://schemas.openxmlformats.org/officeDocument/2006/relationships/font" Target="fonts/OpenSans-italic.fntdata"/><Relationship Id="rId141" Type="http://schemas.openxmlformats.org/officeDocument/2006/relationships/font" Target="fonts/OpenSans-bold.fntdata"/><Relationship Id="rId140"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DMSans-boldItalic.fntdata"/><Relationship Id="rId138" Type="http://schemas.openxmlformats.org/officeDocument/2006/relationships/font" Target="fonts/DMSans-italic.fntdata"/><Relationship Id="rId137" Type="http://schemas.openxmlformats.org/officeDocument/2006/relationships/font" Target="fonts/DMSans-bold.fntdata"/><Relationship Id="rId132" Type="http://schemas.openxmlformats.org/officeDocument/2006/relationships/font" Target="fonts/HelveticaNeueLight-regular.fntdata"/><Relationship Id="rId131" Type="http://schemas.openxmlformats.org/officeDocument/2006/relationships/font" Target="fonts/HelveticaNeue-boldItalic.fntdata"/><Relationship Id="rId130" Type="http://schemas.openxmlformats.org/officeDocument/2006/relationships/font" Target="fonts/HelveticaNeue-italic.fntdata"/><Relationship Id="rId136" Type="http://schemas.openxmlformats.org/officeDocument/2006/relationships/font" Target="fonts/DMSans-regular.fntdata"/><Relationship Id="rId135" Type="http://schemas.openxmlformats.org/officeDocument/2006/relationships/font" Target="fonts/HelveticaNeueLight-boldItalic.fntdata"/><Relationship Id="rId134" Type="http://schemas.openxmlformats.org/officeDocument/2006/relationships/font" Target="fonts/HelveticaNeueLight-italic.fntdata"/><Relationship Id="rId133" Type="http://schemas.openxmlformats.org/officeDocument/2006/relationships/font" Target="fonts/HelveticaNeueLight-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h3.googleusercontent.com/Z1VtkwnhtOE61_pgT3kx2xhnvwV6S9rk3W-NVjto0g916fx7yxGQ2MUPDsWFNSZA1l3IGDAoQ4pvbrMn5s7h029bMHqIDIXkA3ylTSPJHGjEEpe6rlelGv-vQVwnd5lDycHlHVxl"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feb0d24e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3feb0d24e0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b76337bb6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b76337bb6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b76337bb6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b76337bb6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b76337bb6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b76337bb6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b76337bb6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b76337bb6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Profes: </a:t>
            </a:r>
            <a:r>
              <a:rPr lang="es">
                <a:solidFill>
                  <a:schemeClr val="dk1"/>
                </a:solidFill>
                <a:highlight>
                  <a:srgbClr val="EAFF6A"/>
                </a:highlight>
                <a:latin typeface="DM Sans"/>
                <a:ea typeface="DM Sans"/>
                <a:cs typeface="DM Sans"/>
                <a:sym typeface="DM Sans"/>
              </a:rPr>
              <a:t>pueden aprovechar esta actividad para que los estudiantes la resuelvan por su cuenta. Dependerá, según su criterio, de cómo vengan con el tiempo.</a:t>
            </a:r>
            <a:endParaRPr>
              <a:highlight>
                <a:srgbClr val="EAFF6A"/>
              </a:highlight>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b76337bb6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b76337bb6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Momento de consolidación de aprendizajes: armando un presupuesto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b76337bb6b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b76337bb6b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Profe, en esta actividad se espera que calcules los costos estimados de un sitio con las características del que se espera que las/los estudiantes entreguen como proyecto final. Deja en claro que cada estudiante deberá adaptar los costos en función de su diseño, los servicios extra, etc. Te sugerimos usar alguna de las plataformas de hosting vistas en la clase para obtener los costos de dominio, hosting y certificados SSL</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b76337bb6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b76337bb6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PROFE/TUTORES: </a:t>
            </a:r>
            <a:r>
              <a:rPr lang="es">
                <a:solidFill>
                  <a:schemeClr val="dk1"/>
                </a:solidFill>
                <a:latin typeface="DM Sans"/>
                <a:ea typeface="DM Sans"/>
                <a:cs typeface="DM Sans"/>
                <a:sym typeface="DM Sans"/>
              </a:rPr>
              <a:t>Para esta instancia el staff debe contar con la lista de los estudiantes que aceptaron presentar sus proyectos finales y haber asignado orden y tiempo de presentación.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Se recomienda que cada tutor elija un estudiante para presentar. En el caso de que no lleguen con el tiempo, se pueden dividir en breakout rooms con los tutores para presentarlos y recibir feedback.</a:t>
            </a:r>
            <a:br>
              <a:rPr lang="es">
                <a:solidFill>
                  <a:schemeClr val="dk1"/>
                </a:solidFill>
                <a:latin typeface="DM Sans"/>
                <a:ea typeface="DM Sans"/>
                <a:cs typeface="DM Sans"/>
                <a:sym typeface="DM Sans"/>
              </a:rPr>
            </a:b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b76337bb6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b76337bb6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b76337bb6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b76337bb6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b76337bb6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b76337bb6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feb0d24e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3feb0d24e0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b76337bb6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b76337bb6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b76337bb6b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b76337bb6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b76337bb6b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b76337bb6b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feb0d24e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feb0d24e0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feb0d24e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feb0d24e0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feb0d24e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3feb0d24e0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feb0d24e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3feb0d24e0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feb0d24e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3feb0d24e0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9460d564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9460d564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9460d564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9460d564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a9460d564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a9460d564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9460d564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9460d564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9460d564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9460d564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9460d564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9460d564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9460d564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9460d564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9460d564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9460d564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9460d5645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9460d5645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9460d5645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9460d5645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2d32c8d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2d32c8d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9460d564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9460d564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9460d5645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9460d5645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a9460d564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a9460d564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9460d564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a9460d564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a9460d564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9460d564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9460d5645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9460d5645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9460d564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a9460d564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9460d564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a9460d5645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9460d564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a9460d5645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9460d564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a9460d5645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9460d5645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a9460d5645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9460d564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a9460d5645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a9460d5645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a9460d5645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9460d5645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a9460d5645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96ce410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a96ce4106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feb0d24e0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3feb0d24e0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9460d564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9460d56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9460d564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a9460d564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a9460d564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a9460d564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a9460d564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a9460d564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a9460d5645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a9460d5645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a9460d5645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a9460d5645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a9460d5645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a9460d5645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feb0d24e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3feb0d24e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a9460d5645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a9460d5645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a9460d564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a9460d564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a9460d564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a9460d564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a9460d564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a9460d564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a9460d564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a9460d564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a9460d564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a9460d564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a9460d564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a9460d564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a9460d5645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a9460d5645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a9460d564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a9460d5645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a9460d5645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a9460d5645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9460d56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a9460d564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a9460d564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a9460d564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9460d564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9460d564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a9460d564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a9460d564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a9460d564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a9460d564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a9460d564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a9460d564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feb0d24e0_1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3feb0d24e0_1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76337b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b76337bb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b76337bb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b76337bb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76337bb6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b76337bb6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b76337bb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b76337bb6b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b76337bb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b76337bb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b76337bb6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b76337bb6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b76337bb6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b76337bb6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es importante que puedas enriquecer esta clase con tu propia experiencia.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76337bb6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76337bb6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76337bb6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76337bb6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76337bb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76337bb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Cada tipo de desarrollo tiene su propio usuario modelo y para algunas compañías el parámetro de cada usuario es distinto.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b76337bb6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b76337bb6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b76337bb6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b76337bb6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b76337bb6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b76337bb6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b76337bb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b76337bb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b76337bb6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b76337bb6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b76337bb6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b76337bb6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b76337bb6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b76337bb6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b76337bb6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b76337bb6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b76337bb6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b76337bb6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b76337bb6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b76337bb6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b76337bb6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b76337bb6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feb0d24e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3feb0d24e0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b76337bb6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b76337bb6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b76337bb6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b76337bb6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Fuente de la imagen: </a:t>
            </a:r>
            <a:r>
              <a:rPr lang="es"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https://lh3.googleusercontent.com/Z1VtkwnhtOE61_pgT3kx2xhnvwV6S9rk3W-NVjto0g916fx7yxGQ2MUPDsWFNSZA1l3IGDAoQ4pvbrMn5s7h029bMHqIDIXkA3ylTSPJHGjEEpe6rlelGv-vQVwnd5lDycHlHVxl</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b76337bb6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b76337bb6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b76337bb6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b76337bb6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b76337bb6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b76337bb6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b76337bb6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b76337bb6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b76337bb6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b76337bb6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b76337bb6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b76337bb6b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b76337bb6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b76337bb6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b76337bb6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b76337bb6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view.genial.ly/61a7993f3ef3cf0dac4e4b9c/interactive-content-faqs-desarrollo-web"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78.png"/><Relationship Id="rId4" Type="http://schemas.openxmlformats.org/officeDocument/2006/relationships/hyperlink" Target="https://co-freelance.com/presupuesto-web.pdf"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4.jpg"/><Relationship Id="rId4" Type="http://schemas.openxmlformats.org/officeDocument/2006/relationships/image" Target="../media/image83.jpg"/><Relationship Id="rId5" Type="http://schemas.openxmlformats.org/officeDocument/2006/relationships/image" Target="../media/image8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css-tricks.com" TargetMode="External"/><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hyperlink" Target="http://okhosting.com/resources/uploads/2016/03/dominios-de-internet.jp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23.jpg"/><Relationship Id="rId6" Type="http://schemas.openxmlformats.org/officeDocument/2006/relationships/hyperlink" Target="https://www.godaddy.com/es/hosting/web-hosting" TargetMode="External"/><Relationship Id="rId7" Type="http://schemas.openxmlformats.org/officeDocument/2006/relationships/hyperlink" Target="https://donweb.com/" TargetMode="External"/><Relationship Id="rId8" Type="http://schemas.openxmlformats.org/officeDocument/2006/relationships/hyperlink" Target="https://www.hostinger.com.a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www.nic.a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slide" Target="/ppt/slides/slide8.xml"/><Relationship Id="rId6" Type="http://schemas.openxmlformats.org/officeDocument/2006/relationships/slide" Target="/ppt/slides/slide17.xml"/><Relationship Id="rId7" Type="http://schemas.openxmlformats.org/officeDocument/2006/relationships/slide" Target="/ppt/slides/slide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hyperlink" Target="https://www.hostinger.com.ar/" TargetMode="External"/><Relationship Id="rId10" Type="http://schemas.openxmlformats.org/officeDocument/2006/relationships/image" Target="../media/image32.png"/><Relationship Id="rId13" Type="http://schemas.openxmlformats.org/officeDocument/2006/relationships/hyperlink" Target="https://donweb.com/" TargetMode="External"/><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hostrentable.com/hosting.php#Basicos" TargetMode="External"/><Relationship Id="rId4" Type="http://schemas.openxmlformats.org/officeDocument/2006/relationships/image" Target="../media/image37.png"/><Relationship Id="rId9" Type="http://schemas.openxmlformats.org/officeDocument/2006/relationships/hyperlink" Target="https://latincloud.com/mi-pagina-web/" TargetMode="External"/><Relationship Id="rId14" Type="http://schemas.openxmlformats.org/officeDocument/2006/relationships/image" Target="../media/image27.png"/><Relationship Id="rId5" Type="http://schemas.openxmlformats.org/officeDocument/2006/relationships/hyperlink" Target="https://www.towebs.com/argentina/hosting/" TargetMode="External"/><Relationship Id="rId6" Type="http://schemas.openxmlformats.org/officeDocument/2006/relationships/image" Target="../media/image22.png"/><Relationship Id="rId7" Type="http://schemas.openxmlformats.org/officeDocument/2006/relationships/hyperlink" Target="https://www.mesi.com.ar/hosting/web-hosting.php#hosting" TargetMode="External"/><Relationship Id="rId8"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hyperlink" Target="https://miro.medium.com/max/795/1*CDaEs24lH97choQeKdQBMA.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hyperlink" Target="https://pimages.toolbox.com/wp-content/uploads/2021/07/09134159/38-3.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hyperlink" Target="https://blog.neothek.com/wp-content/uploads/Web-Hosting-vs-Cloud-Hosting.p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hyperlink" Target="https://blog.neothek.com/wp-content/uploads/Web-Hosting-vs-Cloud-Hosting.p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infinityfree.net/" TargetMode="External"/><Relationship Id="rId4" Type="http://schemas.openxmlformats.org/officeDocument/2006/relationships/image" Target="../media/image40.gif"/><Relationship Id="rId5"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hyperlink" Target="https://dl1.cdn.filezilla-project.org/client/FileZilla_3.62.2_win32-setup.exe?h=LhzG91Tv6Rjgm4OXZlmTTA&amp;x=1669866311A&amp;x=1578345667" TargetMode="External"/><Relationship Id="rId5" Type="http://schemas.openxmlformats.org/officeDocument/2006/relationships/hyperlink" Target="https://download.filezilla-project.org/client/FileZilla_3.62.2_win64_sponsored2-setup.exe" TargetMode="External"/><Relationship Id="rId6" Type="http://schemas.openxmlformats.org/officeDocument/2006/relationships/hyperlink" Target="https://download.filezilla-project.org/client/FileZilla_3.46.3_macosx-x86_sponsored-setup.dm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4.png"/><Relationship Id="rId4" Type="http://schemas.openxmlformats.org/officeDocument/2006/relationships/hyperlink" Target="https://cyberduck.io/" TargetMode="External"/><Relationship Id="rId5" Type="http://schemas.openxmlformats.org/officeDocument/2006/relationships/hyperlink" Target="https://winscp.net/eng/index.php" TargetMode="External"/><Relationship Id="rId6" Type="http://schemas.openxmlformats.org/officeDocument/2006/relationships/hyperlink" Target="https://www.netlify.com" TargetMode="External"/><Relationship Id="rId7" Type="http://schemas.openxmlformats.org/officeDocument/2006/relationships/hyperlink" Target="https://vercel.co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slide" Target="/ppt/slides/slide76.xml"/><Relationship Id="rId6" Type="http://schemas.openxmlformats.org/officeDocument/2006/relationships/slide" Target="/ppt/slides/slide81.xml"/><Relationship Id="rId7" Type="http://schemas.openxmlformats.org/officeDocument/2006/relationships/slide" Target="/ppt/slides/slide9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www.css-tricks.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5.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sites.google.com/site/metodologiareq/capitulo-i"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0.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sites.google.com/site/metodologiareq/capitulo-ix"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www.coderhouse.com/online/metodologias-agiles-scrum" TargetMode="External"/><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2" name="Google Shape;42;p1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3" name="Google Shape;43;p1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hardware</a:t>
            </a:r>
            <a:endParaRPr b="1" i="0" sz="4000" u="none" cap="none" strike="noStrike">
              <a:solidFill>
                <a:schemeClr val="dk1"/>
              </a:solidFill>
              <a:latin typeface="DM Sans"/>
              <a:ea typeface="DM Sans"/>
              <a:cs typeface="DM Sans"/>
              <a:sym typeface="DM Sans"/>
            </a:endParaRPr>
          </a:p>
        </p:txBody>
      </p:sp>
      <p:sp>
        <p:nvSpPr>
          <p:cNvPr id="153" name="Google Shape;153;p23"/>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una </a:t>
            </a:r>
            <a:r>
              <a:rPr lang="es" sz="1350">
                <a:highlight>
                  <a:schemeClr val="accent6"/>
                </a:highlight>
                <a:latin typeface="DM Sans"/>
                <a:ea typeface="DM Sans"/>
                <a:cs typeface="DM Sans"/>
                <a:sym typeface="DM Sans"/>
              </a:rPr>
              <a:t>máquina física</a:t>
            </a:r>
            <a:r>
              <a:rPr lang="es" sz="1350">
                <a:latin typeface="DM Sans"/>
                <a:ea typeface="DM Sans"/>
                <a:cs typeface="DM Sans"/>
                <a:sym typeface="DM Sans"/>
              </a:rPr>
              <a:t> integrada en una red informática en la que, además del sistema operativo, funcionan uno o varios servidores basados en software.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denominación alternativa para un servidor basado en hardware es </a:t>
            </a:r>
            <a:r>
              <a:rPr b="1" lang="es" sz="1350">
                <a:latin typeface="DM Sans"/>
                <a:ea typeface="DM Sans"/>
                <a:cs typeface="DM Sans"/>
                <a:sym typeface="DM Sans"/>
              </a:rPr>
              <a:t>"host"</a:t>
            </a:r>
            <a:r>
              <a:rPr lang="es" sz="1350">
                <a:latin typeface="DM Sans"/>
                <a:ea typeface="DM Sans"/>
                <a:cs typeface="DM Sans"/>
                <a:sym typeface="DM Sans"/>
              </a:rPr>
              <a:t> (término inglés para "anfitrión"). En principio, todo ordenador puede usarse como "host", con el correspondiente software para servidores.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154" name="Google Shape;154;p23"/>
          <p:cNvPicPr preferRelativeResize="0"/>
          <p:nvPr/>
        </p:nvPicPr>
        <p:blipFill rotWithShape="1">
          <a:blip r:embed="rId3">
            <a:alphaModFix/>
          </a:blip>
          <a:srcRect b="0" l="26324" r="26320" t="0"/>
          <a:stretch/>
        </p:blipFill>
        <p:spPr>
          <a:xfrm>
            <a:off x="5712875" y="468275"/>
            <a:ext cx="2923973" cy="41187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Cronograma de entregas</a:t>
            </a:r>
            <a:endParaRPr b="1" sz="2900">
              <a:solidFill>
                <a:schemeClr val="dk1"/>
              </a:solidFill>
              <a:latin typeface="DM Sans"/>
              <a:ea typeface="DM Sans"/>
              <a:cs typeface="DM Sans"/>
              <a:sym typeface="DM Sans"/>
            </a:endParaRPr>
          </a:p>
        </p:txBody>
      </p:sp>
      <p:cxnSp>
        <p:nvCxnSpPr>
          <p:cNvPr id="857" name="Google Shape;857;p113"/>
          <p:cNvCxnSpPr>
            <a:stCxn id="858" idx="6"/>
            <a:endCxn id="859" idx="2"/>
          </p:cNvCxnSpPr>
          <p:nvPr/>
        </p:nvCxnSpPr>
        <p:spPr>
          <a:xfrm>
            <a:off x="2249350" y="2210850"/>
            <a:ext cx="4578300" cy="0"/>
          </a:xfrm>
          <a:prstGeom prst="straightConnector1">
            <a:avLst/>
          </a:prstGeom>
          <a:noFill/>
          <a:ln cap="flat" cmpd="sng" w="28575">
            <a:solidFill>
              <a:schemeClr val="accent4"/>
            </a:solidFill>
            <a:prstDash val="solid"/>
            <a:round/>
            <a:headEnd len="med" w="med" type="none"/>
            <a:tailEnd len="med" w="med" type="none"/>
          </a:ln>
        </p:spPr>
      </p:cxnSp>
      <p:sp>
        <p:nvSpPr>
          <p:cNvPr id="858" name="Google Shape;858;p113"/>
          <p:cNvSpPr/>
          <p:nvPr/>
        </p:nvSpPr>
        <p:spPr>
          <a:xfrm>
            <a:off x="1635250" y="1903800"/>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3"/>
          <p:cNvSpPr/>
          <p:nvPr/>
        </p:nvSpPr>
        <p:spPr>
          <a:xfrm>
            <a:off x="4264955" y="1903800"/>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59" name="Google Shape;859;p113"/>
          <p:cNvSpPr/>
          <p:nvPr/>
        </p:nvSpPr>
        <p:spPr>
          <a:xfrm>
            <a:off x="6827709" y="1903800"/>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61" name="Google Shape;861;p113"/>
          <p:cNvSpPr txBox="1"/>
          <p:nvPr/>
        </p:nvSpPr>
        <p:spPr>
          <a:xfrm>
            <a:off x="1749186" y="1939874"/>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862" name="Google Shape;862;p113"/>
          <p:cNvSpPr txBox="1"/>
          <p:nvPr/>
        </p:nvSpPr>
        <p:spPr>
          <a:xfrm>
            <a:off x="4403387" y="1930739"/>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863" name="Google Shape;863;p113"/>
          <p:cNvSpPr txBox="1"/>
          <p:nvPr/>
        </p:nvSpPr>
        <p:spPr>
          <a:xfrm>
            <a:off x="6960457" y="1958495"/>
            <a:ext cx="270300" cy="3120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864" name="Google Shape;864;p113"/>
          <p:cNvSpPr txBox="1"/>
          <p:nvPr/>
        </p:nvSpPr>
        <p:spPr>
          <a:xfrm>
            <a:off x="613375" y="3227175"/>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Fase de diseño</a:t>
            </a:r>
            <a:endParaRPr b="1"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highlight>
                  <a:srgbClr val="FFFFFF"/>
                </a:highlight>
                <a:latin typeface="DM Sans"/>
                <a:ea typeface="DM Sans"/>
                <a:cs typeface="DM Sans"/>
                <a:sym typeface="DM Sans"/>
              </a:rPr>
              <a:t>El cliente verifica los mockups. Se acuerdan fuentes, colores y entregas de contenidos.</a:t>
            </a:r>
            <a:endParaRPr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highlight>
                <a:srgbClr val="FFFFFF"/>
              </a:highlight>
              <a:latin typeface="DM Sans"/>
              <a:ea typeface="DM Sans"/>
              <a:cs typeface="DM Sans"/>
              <a:sym typeface="DM Sans"/>
            </a:endParaRPr>
          </a:p>
        </p:txBody>
      </p:sp>
      <p:sp>
        <p:nvSpPr>
          <p:cNvPr id="865" name="Google Shape;865;p113"/>
          <p:cNvSpPr txBox="1"/>
          <p:nvPr/>
        </p:nvSpPr>
        <p:spPr>
          <a:xfrm>
            <a:off x="3325700" y="2989250"/>
            <a:ext cx="2541900" cy="13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Fase estructural</a:t>
            </a:r>
            <a:endParaRPr b="1"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highlight>
                  <a:srgbClr val="FFFFFF"/>
                </a:highlight>
                <a:latin typeface="DM Sans"/>
                <a:ea typeface="DM Sans"/>
                <a:cs typeface="DM Sans"/>
                <a:sym typeface="DM Sans"/>
              </a:rPr>
              <a:t>Se entrega el prototipado del proyecto y arquitectura del sitio.</a:t>
            </a:r>
            <a:endParaRPr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rgbClr val="000000"/>
              </a:solidFill>
              <a:highlight>
                <a:srgbClr val="FFFFFF"/>
              </a:highlight>
              <a:latin typeface="DM Sans"/>
              <a:ea typeface="DM Sans"/>
              <a:cs typeface="DM Sans"/>
              <a:sym typeface="DM Sans"/>
            </a:endParaRPr>
          </a:p>
        </p:txBody>
      </p:sp>
      <p:sp>
        <p:nvSpPr>
          <p:cNvPr id="866" name="Google Shape;866;p113"/>
          <p:cNvSpPr txBox="1"/>
          <p:nvPr/>
        </p:nvSpPr>
        <p:spPr>
          <a:xfrm>
            <a:off x="6038025" y="2909450"/>
            <a:ext cx="2367600" cy="15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Fase de construcción</a:t>
            </a:r>
            <a:endParaRPr b="1"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highlight>
                  <a:srgbClr val="FFFFFF"/>
                </a:highlight>
                <a:latin typeface="DM Sans"/>
                <a:ea typeface="DM Sans"/>
                <a:cs typeface="DM Sans"/>
                <a:sym typeface="DM Sans"/>
              </a:rPr>
              <a:t>Se carga parte del contenido y el cliente valida el producto.</a:t>
            </a:r>
            <a:endParaRPr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Cronograma de entregas</a:t>
            </a:r>
            <a:endParaRPr b="1" sz="2900">
              <a:solidFill>
                <a:schemeClr val="dk1"/>
              </a:solidFill>
              <a:latin typeface="DM Sans"/>
              <a:ea typeface="DM Sans"/>
              <a:cs typeface="DM Sans"/>
              <a:sym typeface="DM Sans"/>
            </a:endParaRPr>
          </a:p>
        </p:txBody>
      </p:sp>
      <p:cxnSp>
        <p:nvCxnSpPr>
          <p:cNvPr id="872" name="Google Shape;872;p114"/>
          <p:cNvCxnSpPr>
            <a:stCxn id="873" idx="6"/>
            <a:endCxn id="874" idx="2"/>
          </p:cNvCxnSpPr>
          <p:nvPr/>
        </p:nvCxnSpPr>
        <p:spPr>
          <a:xfrm>
            <a:off x="2763975" y="2309838"/>
            <a:ext cx="3549000" cy="0"/>
          </a:xfrm>
          <a:prstGeom prst="straightConnector1">
            <a:avLst/>
          </a:prstGeom>
          <a:noFill/>
          <a:ln cap="flat" cmpd="sng" w="28575">
            <a:solidFill>
              <a:schemeClr val="accent4"/>
            </a:solidFill>
            <a:prstDash val="solid"/>
            <a:round/>
            <a:headEnd len="med" w="med" type="none"/>
            <a:tailEnd len="med" w="med" type="none"/>
          </a:ln>
        </p:spPr>
      </p:cxnSp>
      <p:sp>
        <p:nvSpPr>
          <p:cNvPr id="873" name="Google Shape;873;p114"/>
          <p:cNvSpPr/>
          <p:nvPr/>
        </p:nvSpPr>
        <p:spPr>
          <a:xfrm>
            <a:off x="2149875" y="2002788"/>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4"/>
          <p:cNvSpPr/>
          <p:nvPr/>
        </p:nvSpPr>
        <p:spPr>
          <a:xfrm>
            <a:off x="6313055" y="2002788"/>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75" name="Google Shape;875;p114"/>
          <p:cNvSpPr txBox="1"/>
          <p:nvPr/>
        </p:nvSpPr>
        <p:spPr>
          <a:xfrm>
            <a:off x="5221500" y="2824225"/>
            <a:ext cx="2797200" cy="169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Fase de entrega y puesta en producción</a:t>
            </a:r>
            <a:endParaRPr b="1"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highlight>
                  <a:srgbClr val="FFFFFF"/>
                </a:highlight>
                <a:latin typeface="DM Sans"/>
                <a:ea typeface="DM Sans"/>
                <a:cs typeface="DM Sans"/>
                <a:sym typeface="DM Sans"/>
              </a:rPr>
              <a:t>Se sube y configura el sitio en el hosting y se entrega al cliente.</a:t>
            </a:r>
            <a:endParaRPr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t/>
            </a:r>
            <a:endParaRPr b="1" sz="1350">
              <a:solidFill>
                <a:srgbClr val="000000"/>
              </a:solidFill>
              <a:highlight>
                <a:srgbClr val="FFFFFF"/>
              </a:highlight>
              <a:latin typeface="DM Sans"/>
              <a:ea typeface="DM Sans"/>
              <a:cs typeface="DM Sans"/>
              <a:sym typeface="DM Sans"/>
            </a:endParaRPr>
          </a:p>
        </p:txBody>
      </p:sp>
      <p:sp>
        <p:nvSpPr>
          <p:cNvPr id="876" name="Google Shape;876;p114"/>
          <p:cNvSpPr txBox="1"/>
          <p:nvPr/>
        </p:nvSpPr>
        <p:spPr>
          <a:xfrm>
            <a:off x="2263811" y="2038861"/>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877" name="Google Shape;877;p114"/>
          <p:cNvSpPr txBox="1"/>
          <p:nvPr/>
        </p:nvSpPr>
        <p:spPr>
          <a:xfrm>
            <a:off x="6451487" y="2029727"/>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sp>
        <p:nvSpPr>
          <p:cNvPr id="878" name="Google Shape;878;p114"/>
          <p:cNvSpPr txBox="1"/>
          <p:nvPr/>
        </p:nvSpPr>
        <p:spPr>
          <a:xfrm>
            <a:off x="1281225" y="3261275"/>
            <a:ext cx="23514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Fase de pruebas</a:t>
            </a:r>
            <a:endParaRPr b="1"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highlight>
                  <a:srgbClr val="FFFFFF"/>
                </a:highlight>
                <a:latin typeface="DM Sans"/>
                <a:ea typeface="DM Sans"/>
                <a:cs typeface="DM Sans"/>
                <a:sym typeface="DM Sans"/>
              </a:rPr>
              <a:t>El cliente prueba su producto y hace las respectivas recomendaciones.</a:t>
            </a:r>
            <a:endParaRPr sz="1350">
              <a:solidFill>
                <a:srgbClr val="000000"/>
              </a:solidFill>
              <a:highlight>
                <a:srgbClr val="FFFFFF"/>
              </a:highlight>
              <a:latin typeface="DM Sans"/>
              <a:ea typeface="DM Sans"/>
              <a:cs typeface="DM Sans"/>
              <a:sym typeface="DM Sans"/>
            </a:endParaRPr>
          </a:p>
          <a:p>
            <a:pPr indent="0" lvl="0" marL="0" rtl="0" algn="ctr">
              <a:lnSpc>
                <a:spcPct val="115000"/>
              </a:lnSpc>
              <a:spcBef>
                <a:spcPts val="0"/>
              </a:spcBef>
              <a:spcAft>
                <a:spcPts val="0"/>
              </a:spcAft>
              <a:buNone/>
            </a:pPr>
            <a:r>
              <a:t/>
            </a:r>
            <a:endParaRPr b="1" sz="1350">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5"/>
          <p:cNvSpPr txBox="1"/>
          <p:nvPr/>
        </p:nvSpPr>
        <p:spPr>
          <a:xfrm>
            <a:off x="561300" y="9875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Mantenimientos</a:t>
            </a:r>
            <a:endParaRPr b="1" sz="2900">
              <a:solidFill>
                <a:schemeClr val="dk1"/>
              </a:solidFill>
              <a:latin typeface="DM Sans"/>
              <a:ea typeface="DM Sans"/>
              <a:cs typeface="DM Sans"/>
              <a:sym typeface="DM Sans"/>
            </a:endParaRPr>
          </a:p>
        </p:txBody>
      </p:sp>
      <p:sp>
        <p:nvSpPr>
          <p:cNvPr id="884" name="Google Shape;884;p115"/>
          <p:cNvSpPr txBox="1"/>
          <p:nvPr/>
        </p:nvSpPr>
        <p:spPr>
          <a:xfrm>
            <a:off x="561300" y="1931125"/>
            <a:ext cx="4056300" cy="22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Es un servicio adicional que se le puede ofrecer a nuestros clientes. Incluye:</a:t>
            </a:r>
            <a:endParaRPr sz="1350">
              <a:highlight>
                <a:srgbClr val="FFFFFF"/>
              </a:highlight>
              <a:latin typeface="DM Sans"/>
              <a:ea typeface="DM Sans"/>
              <a:cs typeface="DM Sans"/>
              <a:sym typeface="DM Sans"/>
            </a:endParaRPr>
          </a:p>
          <a:p>
            <a:pPr indent="-314325" lvl="0" marL="457200" rtl="0" algn="just">
              <a:lnSpc>
                <a:spcPct val="115000"/>
              </a:lnSpc>
              <a:spcBef>
                <a:spcPts val="1000"/>
              </a:spcBef>
              <a:spcAft>
                <a:spcPts val="0"/>
              </a:spcAft>
              <a:buClr>
                <a:schemeClr val="accent4"/>
              </a:buClr>
              <a:buSzPts val="1350"/>
              <a:buFont typeface="DM Sans"/>
              <a:buChar char="✓"/>
            </a:pPr>
            <a:r>
              <a:rPr lang="es" sz="1350">
                <a:solidFill>
                  <a:srgbClr val="000000"/>
                </a:solidFill>
                <a:highlight>
                  <a:srgbClr val="FFFFFF"/>
                </a:highlight>
                <a:latin typeface="DM Sans"/>
                <a:ea typeface="DM Sans"/>
                <a:cs typeface="DM Sans"/>
                <a:sym typeface="DM Sans"/>
              </a:rPr>
              <a:t>Mantenimiento del hosting.</a:t>
            </a:r>
            <a:endParaRPr sz="1350">
              <a:solidFill>
                <a:srgbClr val="000000"/>
              </a:solidFill>
              <a:highlight>
                <a:srgbClr val="FFFFFF"/>
              </a:highlight>
              <a:latin typeface="DM Sans"/>
              <a:ea typeface="DM Sans"/>
              <a:cs typeface="DM Sans"/>
              <a:sym typeface="DM Sans"/>
            </a:endParaRPr>
          </a:p>
          <a:p>
            <a:pPr indent="-314325" lvl="0" marL="457200" rtl="0" algn="just">
              <a:lnSpc>
                <a:spcPct val="115000"/>
              </a:lnSpc>
              <a:spcBef>
                <a:spcPts val="1000"/>
              </a:spcBef>
              <a:spcAft>
                <a:spcPts val="0"/>
              </a:spcAft>
              <a:buClr>
                <a:schemeClr val="accent4"/>
              </a:buClr>
              <a:buSzPts val="1350"/>
              <a:buFont typeface="DM Sans"/>
              <a:buChar char="✓"/>
            </a:pPr>
            <a:r>
              <a:rPr lang="es" sz="1350">
                <a:solidFill>
                  <a:srgbClr val="000000"/>
                </a:solidFill>
                <a:highlight>
                  <a:srgbClr val="FFFFFF"/>
                </a:highlight>
                <a:latin typeface="DM Sans"/>
                <a:ea typeface="DM Sans"/>
                <a:cs typeface="DM Sans"/>
                <a:sym typeface="DM Sans"/>
              </a:rPr>
              <a:t>Actualización de plugins.</a:t>
            </a:r>
            <a:endParaRPr sz="1350">
              <a:solidFill>
                <a:srgbClr val="000000"/>
              </a:solidFill>
              <a:highlight>
                <a:srgbClr val="FFFFFF"/>
              </a:highlight>
              <a:latin typeface="DM Sans"/>
              <a:ea typeface="DM Sans"/>
              <a:cs typeface="DM Sans"/>
              <a:sym typeface="DM Sans"/>
            </a:endParaRPr>
          </a:p>
          <a:p>
            <a:pPr indent="-314325" lvl="0" marL="457200" rtl="0" algn="just">
              <a:lnSpc>
                <a:spcPct val="115000"/>
              </a:lnSpc>
              <a:spcBef>
                <a:spcPts val="1000"/>
              </a:spcBef>
              <a:spcAft>
                <a:spcPts val="0"/>
              </a:spcAft>
              <a:buClr>
                <a:schemeClr val="accent4"/>
              </a:buClr>
              <a:buSzPts val="1350"/>
              <a:buFont typeface="DM Sans"/>
              <a:buChar char="✓"/>
            </a:pPr>
            <a:r>
              <a:rPr lang="es" sz="1350">
                <a:solidFill>
                  <a:srgbClr val="000000"/>
                </a:solidFill>
                <a:highlight>
                  <a:srgbClr val="FFFFFF"/>
                </a:highlight>
                <a:latin typeface="DM Sans"/>
                <a:ea typeface="DM Sans"/>
                <a:cs typeface="DM Sans"/>
                <a:sym typeface="DM Sans"/>
              </a:rPr>
              <a:t>Actualización de contenidos.</a:t>
            </a:r>
            <a:endParaRPr sz="1350">
              <a:solidFill>
                <a:srgbClr val="000000"/>
              </a:solidFill>
              <a:highlight>
                <a:srgbClr val="FFFFFF"/>
              </a:highlight>
              <a:latin typeface="DM Sans"/>
              <a:ea typeface="DM Sans"/>
              <a:cs typeface="DM Sans"/>
              <a:sym typeface="DM Sans"/>
            </a:endParaRPr>
          </a:p>
          <a:p>
            <a:pPr indent="-314325" lvl="0" marL="457200" rtl="0" algn="just">
              <a:lnSpc>
                <a:spcPct val="115000"/>
              </a:lnSpc>
              <a:spcBef>
                <a:spcPts val="1000"/>
              </a:spcBef>
              <a:spcAft>
                <a:spcPts val="0"/>
              </a:spcAft>
              <a:buClr>
                <a:schemeClr val="accent4"/>
              </a:buClr>
              <a:buSzPts val="1350"/>
              <a:buFont typeface="DM Sans"/>
              <a:buChar char="✓"/>
            </a:pPr>
            <a:r>
              <a:rPr lang="es" sz="1350">
                <a:solidFill>
                  <a:srgbClr val="000000"/>
                </a:solidFill>
                <a:highlight>
                  <a:srgbClr val="FFFFFF"/>
                </a:highlight>
                <a:latin typeface="DM Sans"/>
                <a:ea typeface="DM Sans"/>
                <a:cs typeface="DM Sans"/>
                <a:sym typeface="DM Sans"/>
              </a:rPr>
              <a:t>Cambios de diseño.</a:t>
            </a:r>
            <a:endParaRPr sz="1350">
              <a:solidFill>
                <a:srgbClr val="000000"/>
              </a:solidFill>
              <a:highlight>
                <a:srgbClr val="FFFFFF"/>
              </a:highlight>
              <a:latin typeface="DM Sans"/>
              <a:ea typeface="DM Sans"/>
              <a:cs typeface="DM Sans"/>
              <a:sym typeface="DM Sans"/>
            </a:endParaRPr>
          </a:p>
          <a:p>
            <a:pPr indent="-314325" lvl="0" marL="457200" rtl="0" algn="just">
              <a:lnSpc>
                <a:spcPct val="115000"/>
              </a:lnSpc>
              <a:spcBef>
                <a:spcPts val="1000"/>
              </a:spcBef>
              <a:spcAft>
                <a:spcPts val="0"/>
              </a:spcAft>
              <a:buClr>
                <a:schemeClr val="accent4"/>
              </a:buClr>
              <a:buSzPts val="1350"/>
              <a:buFont typeface="DM Sans"/>
              <a:buChar char="✓"/>
            </a:pPr>
            <a:r>
              <a:rPr lang="es" sz="1350">
                <a:solidFill>
                  <a:srgbClr val="000000"/>
                </a:solidFill>
                <a:highlight>
                  <a:srgbClr val="FFFFFF"/>
                </a:highlight>
                <a:latin typeface="DM Sans"/>
                <a:ea typeface="DM Sans"/>
                <a:cs typeface="DM Sans"/>
                <a:sym typeface="DM Sans"/>
              </a:rPr>
              <a:t>Nuevas páginas.</a:t>
            </a:r>
            <a:endParaRPr sz="1350">
              <a:solidFill>
                <a:srgbClr val="000000"/>
              </a:solidFill>
              <a:highlight>
                <a:srgbClr val="FFFFFF"/>
              </a:highlight>
              <a:latin typeface="DM Sans"/>
              <a:ea typeface="DM Sans"/>
              <a:cs typeface="DM Sans"/>
              <a:sym typeface="DM Sans"/>
            </a:endParaRPr>
          </a:p>
        </p:txBody>
      </p:sp>
      <p:pic>
        <p:nvPicPr>
          <p:cNvPr id="885" name="Google Shape;885;p115"/>
          <p:cNvPicPr preferRelativeResize="0"/>
          <p:nvPr/>
        </p:nvPicPr>
        <p:blipFill>
          <a:blip r:embed="rId3">
            <a:alphaModFix/>
          </a:blip>
          <a:stretch>
            <a:fillRect/>
          </a:stretch>
        </p:blipFill>
        <p:spPr>
          <a:xfrm>
            <a:off x="4913850" y="2270175"/>
            <a:ext cx="3382650" cy="17786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91" name="Google Shape;891;p116"/>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profundizaremos sobre la creación de presupuestos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892" name="Google Shape;892;p116"/>
          <p:cNvGrpSpPr/>
          <p:nvPr/>
        </p:nvGrpSpPr>
        <p:grpSpPr>
          <a:xfrm>
            <a:off x="473351" y="619523"/>
            <a:ext cx="738900" cy="738900"/>
            <a:chOff x="473351" y="619523"/>
            <a:chExt cx="738900" cy="738900"/>
          </a:xfrm>
        </p:grpSpPr>
        <p:sp>
          <p:nvSpPr>
            <p:cNvPr id="893" name="Google Shape;893;p11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11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7"/>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900" name="Google Shape;900;p117"/>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rgbClr val="FFFFFF"/>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rgbClr val="FFFFFF"/>
                </a:solidFill>
                <a:latin typeface="DM Sans"/>
                <a:ea typeface="DM Sans"/>
                <a:cs typeface="DM Sans"/>
                <a:sym typeface="DM Sans"/>
              </a:rPr>
              <a:t> y revisa el material interactivo que preparamos sobre </a:t>
            </a:r>
            <a:r>
              <a:rPr b="1" lang="es" sz="1350">
                <a:solidFill>
                  <a:srgbClr val="FFFFFF"/>
                </a:solidFill>
                <a:latin typeface="DM Sans"/>
                <a:ea typeface="DM Sans"/>
                <a:cs typeface="DM Sans"/>
                <a:sym typeface="DM Sans"/>
              </a:rPr>
              <a:t>Preguntas Frecuentes, </a:t>
            </a:r>
            <a:r>
              <a:rPr lang="es" sz="1350">
                <a:solidFill>
                  <a:srgbClr val="FFFFFF"/>
                </a:solidFill>
                <a:latin typeface="DM Sans"/>
                <a:ea typeface="DM Sans"/>
                <a:cs typeface="DM Sans"/>
                <a:sym typeface="DM Sans"/>
              </a:rPr>
              <a:t>estamos seguros de que allí encontrarás algunas respuestas.</a:t>
            </a:r>
            <a:endParaRPr sz="1350">
              <a:solidFill>
                <a:srgbClr val="FFFFFF"/>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grpSp>
        <p:nvGrpSpPr>
          <p:cNvPr id="905" name="Google Shape;905;p118"/>
          <p:cNvGrpSpPr/>
          <p:nvPr/>
        </p:nvGrpSpPr>
        <p:grpSpPr>
          <a:xfrm>
            <a:off x="457350" y="392086"/>
            <a:ext cx="431074" cy="431074"/>
            <a:chOff x="473351" y="619523"/>
            <a:chExt cx="738900" cy="738900"/>
          </a:xfrm>
        </p:grpSpPr>
        <p:sp>
          <p:nvSpPr>
            <p:cNvPr id="906" name="Google Shape;906;p11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11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08" name="Google Shape;908;p118"/>
          <p:cNvSpPr txBox="1"/>
          <p:nvPr/>
        </p:nvSpPr>
        <p:spPr>
          <a:xfrm>
            <a:off x="394800" y="746975"/>
            <a:ext cx="8305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Presupuesto de proyecto</a:t>
            </a:r>
            <a:endParaRPr b="1" sz="3900">
              <a:solidFill>
                <a:schemeClr val="dk1"/>
              </a:solidFill>
              <a:latin typeface="DM Sans"/>
              <a:ea typeface="DM Sans"/>
              <a:cs typeface="DM Sans"/>
              <a:sym typeface="DM Sans"/>
            </a:endParaRPr>
          </a:p>
        </p:txBody>
      </p:sp>
      <p:sp>
        <p:nvSpPr>
          <p:cNvPr id="909" name="Google Shape;909;p118"/>
          <p:cNvSpPr txBox="1"/>
          <p:nvPr/>
        </p:nvSpPr>
        <p:spPr>
          <a:xfrm>
            <a:off x="930550" y="3920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910" name="Google Shape;910;p118"/>
          <p:cNvSpPr txBox="1"/>
          <p:nvPr/>
        </p:nvSpPr>
        <p:spPr>
          <a:xfrm>
            <a:off x="419250" y="1613400"/>
            <a:ext cx="8305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A partir de los requerimientos del cliente, de los acuerdos alcanzados, y del diseño hecho, vamos a plasmar los costos del proyecto por escrito. </a:t>
            </a:r>
            <a:r>
              <a:rPr b="1" lang="es" sz="1350">
                <a:highlight>
                  <a:schemeClr val="accent6"/>
                </a:highlight>
                <a:latin typeface="DM Sans"/>
                <a:ea typeface="DM Sans"/>
                <a:cs typeface="DM Sans"/>
                <a:sym typeface="DM Sans"/>
              </a:rPr>
              <a:t>El profe se pondrá “en los zapatos” de un desarrollador web freelance inicial.  </a:t>
            </a:r>
            <a:endParaRPr b="1"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Puedes hacerlo en un archivo de texto o en una hoja de cálculo.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Al formularlo ten en cuenta:</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El objetivo al cual se desea llegar.</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Las plataformas y herramientas de desarrollo.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Las fases de desarrollo.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Los servicios incluidos (Registro de dominio, hosting, SEO, Analitycs, seguridad, mantenimiento post implementación, etc.)</a:t>
            </a:r>
            <a:endParaRPr sz="1350">
              <a:latin typeface="DM Sans"/>
              <a:ea typeface="DM Sans"/>
              <a:cs typeface="DM Sans"/>
              <a:sym typeface="DM Sans"/>
            </a:endParaRPr>
          </a:p>
        </p:txBody>
      </p:sp>
      <p:sp>
        <p:nvSpPr>
          <p:cNvPr id="911" name="Google Shape;911;p118"/>
          <p:cNvSpPr txBox="1"/>
          <p:nvPr/>
        </p:nvSpPr>
        <p:spPr>
          <a:xfrm>
            <a:off x="501450" y="4199200"/>
            <a:ext cx="510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Ejemplo: </a:t>
            </a:r>
            <a:r>
              <a:rPr lang="es" sz="1350" u="sng">
                <a:solidFill>
                  <a:schemeClr val="hlink"/>
                </a:solidFill>
                <a:latin typeface="DM Sans"/>
                <a:ea typeface="DM Sans"/>
                <a:cs typeface="DM Sans"/>
                <a:sym typeface="DM Sans"/>
                <a:hlinkClick r:id="rId4"/>
              </a:rPr>
              <a:t>Ejemplo de presupuesto de una agencia</a:t>
            </a:r>
            <a:endParaRPr sz="1350">
              <a:solidFill>
                <a:schemeClr val="dk1"/>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pSp>
        <p:nvGrpSpPr>
          <p:cNvPr id="916" name="Google Shape;916;p119"/>
          <p:cNvGrpSpPr/>
          <p:nvPr/>
        </p:nvGrpSpPr>
        <p:grpSpPr>
          <a:xfrm>
            <a:off x="4202551" y="905623"/>
            <a:ext cx="738900" cy="738900"/>
            <a:chOff x="7208351" y="2467173"/>
            <a:chExt cx="738900" cy="738900"/>
          </a:xfrm>
        </p:grpSpPr>
        <p:sp>
          <p:nvSpPr>
            <p:cNvPr id="917" name="Google Shape;917;p11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11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19" name="Google Shape;919;p119"/>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Proyecto Final</a:t>
            </a:r>
            <a:endParaRPr b="1" sz="4000">
              <a:solidFill>
                <a:schemeClr val="lt1"/>
              </a:solidFill>
              <a:latin typeface="DM Sans"/>
              <a:ea typeface="DM Sans"/>
              <a:cs typeface="DM Sans"/>
              <a:sym typeface="DM Sans"/>
            </a:endParaRPr>
          </a:p>
        </p:txBody>
      </p:sp>
      <p:sp>
        <p:nvSpPr>
          <p:cNvPr id="920" name="Google Shape;920;p119"/>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podrán presentar el estado de sus proyectos. Es una gran instancia para recibir feedback y aprender del resto. Pueden ofrecerse voluntariamente con sus tutores.</a:t>
            </a:r>
            <a:endParaRPr sz="2000">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21"/>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931" name="Google Shape;931;p121"/>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932" name="Google Shape;932;p121"/>
          <p:cNvSpPr txBox="1"/>
          <p:nvPr/>
        </p:nvSpPr>
        <p:spPr>
          <a:xfrm>
            <a:off x="3641425" y="2021600"/>
            <a:ext cx="49872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933" name="Google Shape;933;p121"/>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934" name="Google Shape;934;p121"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software</a:t>
            </a:r>
            <a:endParaRPr b="1" i="0" sz="4000" u="none" cap="none" strike="noStrike">
              <a:solidFill>
                <a:schemeClr val="dk1"/>
              </a:solidFill>
              <a:latin typeface="DM Sans"/>
              <a:ea typeface="DM Sans"/>
              <a:cs typeface="DM Sans"/>
              <a:sym typeface="DM Sans"/>
            </a:endParaRPr>
          </a:p>
        </p:txBody>
      </p:sp>
      <p:sp>
        <p:nvSpPr>
          <p:cNvPr id="160" name="Google Shape;160;p24"/>
          <p:cNvSpPr txBox="1"/>
          <p:nvPr/>
        </p:nvSpPr>
        <p:spPr>
          <a:xfrm>
            <a:off x="457725" y="22116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un </a:t>
            </a:r>
            <a:r>
              <a:rPr lang="es" sz="1350">
                <a:highlight>
                  <a:schemeClr val="accent6"/>
                </a:highlight>
                <a:latin typeface="DM Sans"/>
                <a:ea typeface="DM Sans"/>
                <a:cs typeface="DM Sans"/>
                <a:sym typeface="DM Sans"/>
              </a:rPr>
              <a:t>programa</a:t>
            </a:r>
            <a:r>
              <a:rPr lang="es" sz="1350">
                <a:latin typeface="DM Sans"/>
                <a:ea typeface="DM Sans"/>
                <a:cs typeface="DM Sans"/>
                <a:sym typeface="DM Sans"/>
              </a:rPr>
              <a:t> que ofrece un servicio especial que otros programas, denominados clientes (“clients”), pueden usar a nivel local o a través de una red. El tipo de servicio depende del tipo de software del servidor.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base de la comunicación es el modelo cliente-servidor, y en lo que concierne al </a:t>
            </a:r>
            <a:r>
              <a:rPr b="1" lang="es" sz="1350">
                <a:latin typeface="DM Sans"/>
                <a:ea typeface="DM Sans"/>
                <a:cs typeface="DM Sans"/>
                <a:sym typeface="DM Sans"/>
              </a:rPr>
              <a:t>intercambio de datos</a:t>
            </a:r>
            <a:r>
              <a:rPr lang="es" sz="1350">
                <a:latin typeface="DM Sans"/>
                <a:ea typeface="DM Sans"/>
                <a:cs typeface="DM Sans"/>
                <a:sym typeface="DM Sans"/>
              </a:rPr>
              <a:t>, entran en acción los protocolos de transmisión específicos del servicio.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161" name="Google Shape;161;p24"/>
          <p:cNvPicPr preferRelativeResize="0"/>
          <p:nvPr/>
        </p:nvPicPr>
        <p:blipFill rotWithShape="1">
          <a:blip r:embed="rId3">
            <a:alphaModFix/>
          </a:blip>
          <a:srcRect b="0" l="26324" r="26320" t="0"/>
          <a:stretch/>
        </p:blipFill>
        <p:spPr>
          <a:xfrm>
            <a:off x="5712875" y="468275"/>
            <a:ext cx="2923973" cy="4118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945" name="Google Shape;945;p12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Identificación de nuestro cliente.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al usuario final.</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Establecer un presupuesto.</a:t>
            </a:r>
            <a:endParaRPr sz="1350">
              <a:solidFill>
                <a:schemeClr val="lt1"/>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2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funciona un servidor?</a:t>
            </a:r>
            <a:endParaRPr b="1" i="0" sz="4000" u="none" cap="none" strike="noStrike">
              <a:solidFill>
                <a:schemeClr val="dk1"/>
              </a:solidFill>
              <a:latin typeface="DM Sans"/>
              <a:ea typeface="DM Sans"/>
              <a:cs typeface="DM Sans"/>
              <a:sym typeface="DM Sans"/>
            </a:endParaRPr>
          </a:p>
        </p:txBody>
      </p:sp>
      <p:sp>
        <p:nvSpPr>
          <p:cNvPr id="167" name="Google Shape;167;p25"/>
          <p:cNvSpPr txBox="1"/>
          <p:nvPr/>
        </p:nvSpPr>
        <p:spPr>
          <a:xfrm>
            <a:off x="473350" y="1908175"/>
            <a:ext cx="5436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puesta a disposición de los servicios del servidor, a través de una red informática, se basa en el modelo cliente-servidor.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Este concepto hace posible distribuir las tareas entre los diferentes ordenadores, y hacerlas accesibles para más de un usuario final de manera independiente. </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173" name="Google Shape;173;p26"/>
          <p:cNvPicPr preferRelativeResize="0"/>
          <p:nvPr/>
        </p:nvPicPr>
        <p:blipFill>
          <a:blip r:embed="rId4">
            <a:alphaModFix/>
          </a:blip>
          <a:stretch>
            <a:fillRect/>
          </a:stretch>
        </p:blipFill>
        <p:spPr>
          <a:xfrm>
            <a:off x="1778624" y="300951"/>
            <a:ext cx="5079750" cy="4176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Servidores y el uso de SSL</a:t>
            </a:r>
            <a:endParaRPr b="1" i="0" sz="4000" u="none" cap="none" strike="noStrike">
              <a:solidFill>
                <a:schemeClr val="dk1"/>
              </a:solidFill>
              <a:latin typeface="DM Sans"/>
              <a:ea typeface="DM Sans"/>
              <a:cs typeface="DM Sans"/>
              <a:sym typeface="DM Sans"/>
            </a:endParaRPr>
          </a:p>
        </p:txBody>
      </p:sp>
      <p:sp>
        <p:nvSpPr>
          <p:cNvPr id="179" name="Google Shape;179;p27"/>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seguridad de tu sitio web brinda protección a tus clientes, de ataques informáticos, o robos de datos personales e información de pago.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El propósito de la seguridad web es prevenir ataques de esta (o de cualquier otra) clase.</a:t>
            </a:r>
            <a:r>
              <a:rPr lang="es" sz="1350">
                <a:latin typeface="DM Sans"/>
                <a:ea typeface="DM Sans"/>
                <a:cs typeface="DM Sans"/>
                <a:sym typeface="DM Sans"/>
              </a:rPr>
              <a:t> </a:t>
            </a:r>
            <a:endParaRPr sz="1350">
              <a:latin typeface="DM Sans"/>
              <a:ea typeface="DM Sans"/>
              <a:cs typeface="DM Sans"/>
              <a:sym typeface="DM Sans"/>
            </a:endParaRPr>
          </a:p>
        </p:txBody>
      </p:sp>
      <p:sp>
        <p:nvSpPr>
          <p:cNvPr id="180" name="Google Shape;180;p2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Más formalmente, la seguridad es la acción o práctica de proteger sitios web del acceso, uso, modificación, destrucción o interrupción no autorizados.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Proteger sitios web con el protocolo HTTPS</a:t>
            </a:r>
            <a:endParaRPr b="1" i="0" sz="4000" u="none" cap="none" strike="noStrike">
              <a:solidFill>
                <a:schemeClr val="dk1"/>
              </a:solidFill>
              <a:latin typeface="DM Sans"/>
              <a:ea typeface="DM Sans"/>
              <a:cs typeface="DM Sans"/>
              <a:sym typeface="DM Sans"/>
            </a:endParaRPr>
          </a:p>
        </p:txBody>
      </p:sp>
      <p:sp>
        <p:nvSpPr>
          <p:cNvPr id="186" name="Google Shape;186;p28"/>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HTTPS es un protocolo de comunicación de Internet, que protege la integridad y la confidencialidad de los datos de los usuarios entre sus ordenadores y el sitio web.</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 través del protocolo TLS, Seguridad en la capa de transporte, se brindan estas tres capas clave de seguridad:</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Cifrado</a:t>
            </a:r>
            <a:r>
              <a:rPr b="1" lang="es" sz="1350">
                <a:latin typeface="DM Sans"/>
                <a:ea typeface="DM Sans"/>
                <a:cs typeface="DM Sans"/>
                <a:sym typeface="DM Sans"/>
              </a:rPr>
              <a:t>:</a:t>
            </a:r>
            <a:r>
              <a:rPr lang="es" sz="1350">
                <a:latin typeface="DM Sans"/>
                <a:ea typeface="DM Sans"/>
                <a:cs typeface="DM Sans"/>
                <a:sym typeface="DM Sans"/>
              </a:rPr>
              <a:t> se cifran los datos intercambiados, para mantenerlos a salvo de miradas indiscretas.</a:t>
            </a:r>
            <a:endParaRPr sz="1350">
              <a:latin typeface="DM Sans"/>
              <a:ea typeface="DM Sans"/>
              <a:cs typeface="DM Sans"/>
              <a:sym typeface="DM Sans"/>
            </a:endParaRPr>
          </a:p>
        </p:txBody>
      </p:sp>
      <p:sp>
        <p:nvSpPr>
          <p:cNvPr id="187" name="Google Shape;187;p28"/>
          <p:cNvSpPr txBox="1"/>
          <p:nvPr/>
        </p:nvSpPr>
        <p:spPr>
          <a:xfrm>
            <a:off x="4527575" y="1908175"/>
            <a:ext cx="42558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Integridad de los datos:</a:t>
            </a:r>
            <a:r>
              <a:rPr lang="es" sz="1350">
                <a:latin typeface="DM Sans"/>
                <a:ea typeface="DM Sans"/>
                <a:cs typeface="DM Sans"/>
                <a:sym typeface="DM Sans"/>
              </a:rPr>
              <a:t> los datos no se pueden modificar ni dañar durante las transferencias, ni de forma intencionada ni de otros modos, sin que sea detectado.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Autenticación:</a:t>
            </a:r>
            <a:r>
              <a:rPr lang="es" sz="1350">
                <a:latin typeface="DM Sans"/>
                <a:ea typeface="DM Sans"/>
                <a:cs typeface="DM Sans"/>
                <a:sym typeface="DM Sans"/>
              </a:rPr>
              <a:t> demuestra que tus usuarios se comunican con el sitio web previsto. Proporciona protección frente a los ataques "man-in-the-middle" y contribuye a la confianza de los usuarios, lo que se traduce en otros beneficios empresariales.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Utilizar certificados de seguridad potentes</a:t>
            </a:r>
            <a:endParaRPr b="1" i="0" sz="4000" u="none" cap="none" strike="noStrike">
              <a:solidFill>
                <a:schemeClr val="dk1"/>
              </a:solidFill>
              <a:latin typeface="DM Sans"/>
              <a:ea typeface="DM Sans"/>
              <a:cs typeface="DM Sans"/>
              <a:sym typeface="DM Sans"/>
            </a:endParaRPr>
          </a:p>
        </p:txBody>
      </p:sp>
      <p:sp>
        <p:nvSpPr>
          <p:cNvPr id="193" name="Google Shape;193;p29"/>
          <p:cNvSpPr txBox="1"/>
          <p:nvPr/>
        </p:nvSpPr>
        <p:spPr>
          <a:xfrm>
            <a:off x="473350" y="21380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habilitar el protocolo HTTPS en tu sitio web, debes obtener un certificado de seguridad. Este es emitido por una autoridad de certificación (CA), que toma las medidas necesarias para verificar que tu dirección web pertenezca realmente a tu organización. </a:t>
            </a:r>
            <a:endParaRPr b="0" i="0" sz="1350" u="none" cap="none" strike="noStrike">
              <a:solidFill>
                <a:srgbClr val="000000"/>
              </a:solidFill>
              <a:latin typeface="DM Sans"/>
              <a:ea typeface="DM Sans"/>
              <a:cs typeface="DM Sans"/>
              <a:sym typeface="DM Sans"/>
            </a:endParaRPr>
          </a:p>
        </p:txBody>
      </p:sp>
      <p:sp>
        <p:nvSpPr>
          <p:cNvPr id="194" name="Google Shape;194;p29"/>
          <p:cNvSpPr txBox="1"/>
          <p:nvPr/>
        </p:nvSpPr>
        <p:spPr>
          <a:xfrm>
            <a:off x="4537150" y="21380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De este modo, se protege a tus usuarios de cualquier ataque "man-in-the-middle". Al configurar el certificado, asegúrate de obtener un nivel de seguridad alto escogiendo una clave de 2048 bits.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Pregunta a tu hosting si ofrecen HTTPS.</a:t>
            </a:r>
            <a:endParaRPr sz="1350">
              <a:highlight>
                <a:schemeClr val="accent6"/>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Dominio</a:t>
            </a:r>
            <a:endParaRPr b="1" sz="4000">
              <a:solidFill>
                <a:srgbClr val="EAFF6A"/>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205" name="Google Shape;205;p31"/>
          <p:cNvSpPr txBox="1"/>
          <p:nvPr/>
        </p:nvSpPr>
        <p:spPr>
          <a:xfrm>
            <a:off x="473350" y="1358425"/>
            <a:ext cx="8195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dominio en Internet es la dirección (nombre) que ingresas en el navegador para acceder al sitio web deseado.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Ejemplo: </a:t>
            </a:r>
            <a:r>
              <a:rPr lang="es" sz="1350" u="sng">
                <a:solidFill>
                  <a:schemeClr val="hlink"/>
                </a:solidFill>
                <a:latin typeface="DM Sans"/>
                <a:ea typeface="DM Sans"/>
                <a:cs typeface="DM Sans"/>
                <a:sym typeface="DM Sans"/>
                <a:hlinkClick r:id="rId3"/>
              </a:rPr>
              <a:t>www.css-tricks.com </a:t>
            </a:r>
            <a:endParaRPr sz="1350">
              <a:latin typeface="DM Sans"/>
              <a:ea typeface="DM Sans"/>
              <a:cs typeface="DM Sans"/>
              <a:sym typeface="DM Sans"/>
            </a:endParaRPr>
          </a:p>
        </p:txBody>
      </p:sp>
      <p:pic>
        <p:nvPicPr>
          <p:cNvPr id="206" name="Google Shape;206;p31"/>
          <p:cNvPicPr preferRelativeResize="0"/>
          <p:nvPr/>
        </p:nvPicPr>
        <p:blipFill>
          <a:blip r:embed="rId4">
            <a:alphaModFix/>
          </a:blip>
          <a:stretch>
            <a:fillRect/>
          </a:stretch>
        </p:blipFill>
        <p:spPr>
          <a:xfrm>
            <a:off x="2489488" y="2250275"/>
            <a:ext cx="4165022" cy="234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Esqueleto de dominio</a:t>
            </a:r>
            <a:endParaRPr b="1" sz="4000">
              <a:solidFill>
                <a:schemeClr val="dk1"/>
              </a:solidFill>
              <a:latin typeface="DM Sans"/>
              <a:ea typeface="DM Sans"/>
              <a:cs typeface="DM Sans"/>
              <a:sym typeface="DM Sans"/>
            </a:endParaRPr>
          </a:p>
        </p:txBody>
      </p:sp>
      <p:sp>
        <p:nvSpPr>
          <p:cNvPr id="212" name="Google Shape;212;p32"/>
          <p:cNvSpPr txBox="1"/>
          <p:nvPr/>
        </p:nvSpPr>
        <p:spPr>
          <a:xfrm>
            <a:off x="475500" y="2744500"/>
            <a:ext cx="337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Genéricos</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.com </a:t>
            </a:r>
            <a:r>
              <a:rPr lang="es" sz="1350">
                <a:latin typeface="DM Sans"/>
                <a:ea typeface="DM Sans"/>
                <a:cs typeface="DM Sans"/>
                <a:sym typeface="DM Sans"/>
              </a:rPr>
              <a:t>= sitio comercial.</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.net</a:t>
            </a:r>
            <a:r>
              <a:rPr lang="es" sz="1350">
                <a:latin typeface="DM Sans"/>
                <a:ea typeface="DM Sans"/>
                <a:cs typeface="DM Sans"/>
                <a:sym typeface="DM Sans"/>
              </a:rPr>
              <a:t> = empresa de servicios de Internet.</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.org </a:t>
            </a:r>
            <a:r>
              <a:rPr lang="es" sz="1350">
                <a:latin typeface="DM Sans"/>
                <a:ea typeface="DM Sans"/>
                <a:cs typeface="DM Sans"/>
                <a:sym typeface="DM Sans"/>
              </a:rPr>
              <a:t>= organización sin fines de lucro.</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t>
            </a:r>
            <a:r>
              <a:rPr b="1" lang="es" sz="1350">
                <a:latin typeface="DM Sans"/>
                <a:ea typeface="DM Sans"/>
                <a:cs typeface="DM Sans"/>
                <a:sym typeface="DM Sans"/>
              </a:rPr>
              <a:t>info</a:t>
            </a:r>
            <a:r>
              <a:rPr lang="es" sz="1350">
                <a:latin typeface="DM Sans"/>
                <a:ea typeface="DM Sans"/>
                <a:cs typeface="DM Sans"/>
                <a:sym typeface="DM Sans"/>
              </a:rPr>
              <a:t> = sitio informativo.</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.biz </a:t>
            </a:r>
            <a:r>
              <a:rPr lang="es" sz="1350">
                <a:latin typeface="DM Sans"/>
                <a:ea typeface="DM Sans"/>
                <a:cs typeface="DM Sans"/>
                <a:sym typeface="DM Sans"/>
              </a:rPr>
              <a:t>= sitio de negocios.</a:t>
            </a:r>
            <a:endParaRPr sz="1350">
              <a:latin typeface="DM Sans"/>
              <a:ea typeface="DM Sans"/>
              <a:cs typeface="DM Sans"/>
              <a:sym typeface="DM Sans"/>
            </a:endParaRPr>
          </a:p>
        </p:txBody>
      </p:sp>
      <p:sp>
        <p:nvSpPr>
          <p:cNvPr id="213" name="Google Shape;213;p32"/>
          <p:cNvSpPr txBox="1"/>
          <p:nvPr/>
        </p:nvSpPr>
        <p:spPr>
          <a:xfrm>
            <a:off x="5292600" y="2952400"/>
            <a:ext cx="3375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Restringidos</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.edu</a:t>
            </a:r>
            <a:r>
              <a:rPr lang="es" sz="1350">
                <a:latin typeface="DM Sans"/>
                <a:ea typeface="DM Sans"/>
                <a:cs typeface="DM Sans"/>
                <a:sym typeface="DM Sans"/>
              </a:rPr>
              <a:t> = sitios educativos.</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.gob </a:t>
            </a:r>
            <a:r>
              <a:rPr lang="es" sz="1350">
                <a:latin typeface="DM Sans"/>
                <a:ea typeface="DM Sans"/>
                <a:cs typeface="DM Sans"/>
                <a:sym typeface="DM Sans"/>
              </a:rPr>
              <a:t>= gubernamentales.</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.mil </a:t>
            </a:r>
            <a:r>
              <a:rPr lang="es" sz="1350">
                <a:latin typeface="DM Sans"/>
                <a:ea typeface="DM Sans"/>
                <a:cs typeface="DM Sans"/>
                <a:sym typeface="DM Sans"/>
              </a:rPr>
              <a:t>= militar.</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.musica</a:t>
            </a:r>
            <a:r>
              <a:rPr lang="es" sz="1350">
                <a:latin typeface="DM Sans"/>
                <a:ea typeface="DM Sans"/>
                <a:cs typeface="DM Sans"/>
                <a:sym typeface="DM Sans"/>
              </a:rPr>
              <a:t> = música</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.tur</a:t>
            </a:r>
            <a:r>
              <a:rPr lang="es" sz="1350">
                <a:latin typeface="DM Sans"/>
                <a:ea typeface="DM Sans"/>
                <a:cs typeface="DM Sans"/>
                <a:sym typeface="DM Sans"/>
              </a:rPr>
              <a:t> = turismo.</a:t>
            </a:r>
            <a:endParaRPr sz="1350">
              <a:latin typeface="DM Sans"/>
              <a:ea typeface="DM Sans"/>
              <a:cs typeface="DM Sans"/>
              <a:sym typeface="DM Sans"/>
            </a:endParaRPr>
          </a:p>
        </p:txBody>
      </p:sp>
      <p:sp>
        <p:nvSpPr>
          <p:cNvPr id="214" name="Google Shape;214;p32"/>
          <p:cNvSpPr txBox="1"/>
          <p:nvPr/>
        </p:nvSpPr>
        <p:spPr>
          <a:xfrm>
            <a:off x="2618750" y="2212525"/>
            <a:ext cx="37065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215" name="Google Shape;215;p32"/>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216" name="Google Shape;216;p32"/>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subdominio</a:t>
            </a:r>
            <a:endParaRPr sz="1350">
              <a:latin typeface="DM Sans"/>
              <a:ea typeface="DM Sans"/>
              <a:cs typeface="DM Sans"/>
              <a:sym typeface="DM Sans"/>
            </a:endParaRPr>
          </a:p>
        </p:txBody>
      </p:sp>
      <p:sp>
        <p:nvSpPr>
          <p:cNvPr id="217" name="Google Shape;217;p32"/>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50">
                <a:highlight>
                  <a:srgbClr val="EAFF6A"/>
                </a:highlight>
                <a:latin typeface="DM Sans"/>
                <a:ea typeface="DM Sans"/>
                <a:cs typeface="DM Sans"/>
                <a:sym typeface="DM Sans"/>
              </a:rPr>
              <a:t>dominio</a:t>
            </a:r>
            <a:endParaRPr sz="1350">
              <a:highlight>
                <a:srgbClr val="EAFF6A"/>
              </a:highlight>
              <a:latin typeface="DM Sans"/>
              <a:ea typeface="DM Sans"/>
              <a:cs typeface="DM Sans"/>
              <a:sym typeface="DM Sans"/>
            </a:endParaRPr>
          </a:p>
        </p:txBody>
      </p:sp>
      <p:cxnSp>
        <p:nvCxnSpPr>
          <p:cNvPr id="218" name="Google Shape;218;p32"/>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219" name="Google Shape;219;p32"/>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220" name="Google Shape;220;p32"/>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nivel superior </a:t>
            </a:r>
            <a:br>
              <a:rPr lang="es" sz="1350">
                <a:latin typeface="DM Sans"/>
                <a:ea typeface="DM Sans"/>
                <a:cs typeface="DM Sans"/>
                <a:sym typeface="DM Sans"/>
              </a:rPr>
            </a:br>
            <a:r>
              <a:rPr lang="es" sz="1350">
                <a:latin typeface="DM Sans"/>
                <a:ea typeface="DM Sans"/>
                <a:cs typeface="DM Sans"/>
                <a:sym typeface="DM Sans"/>
              </a:rPr>
              <a:t>genérico</a:t>
            </a:r>
            <a:endParaRPr sz="1350">
              <a:latin typeface="DM Sans"/>
              <a:ea typeface="DM Sans"/>
              <a:cs typeface="DM Sans"/>
              <a:sym typeface="DM Sans"/>
            </a:endParaRPr>
          </a:p>
        </p:txBody>
      </p:sp>
      <p:cxnSp>
        <p:nvCxnSpPr>
          <p:cNvPr id="221" name="Google Shape;221;p32"/>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222" name="Google Shape;222;p32"/>
          <p:cNvSpPr txBox="1"/>
          <p:nvPr/>
        </p:nvSpPr>
        <p:spPr>
          <a:xfrm>
            <a:off x="6868636" y="1498109"/>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50">
                <a:latin typeface="DM Sans"/>
                <a:ea typeface="DM Sans"/>
                <a:cs typeface="DM Sans"/>
                <a:sym typeface="DM Sans"/>
              </a:rPr>
              <a:t>nivel superior </a:t>
            </a:r>
            <a:br>
              <a:rPr lang="es" sz="1350">
                <a:latin typeface="DM Sans"/>
                <a:ea typeface="DM Sans"/>
                <a:cs typeface="DM Sans"/>
                <a:sym typeface="DM Sans"/>
              </a:rPr>
            </a:br>
            <a:r>
              <a:rPr lang="es" sz="1350">
                <a:latin typeface="DM Sans"/>
                <a:ea typeface="DM Sans"/>
                <a:cs typeface="DM Sans"/>
                <a:sym typeface="DM Sans"/>
              </a:rPr>
              <a:t>geográfico</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5"/>
          <p:cNvSpPr txBox="1"/>
          <p:nvPr/>
        </p:nvSpPr>
        <p:spPr>
          <a:xfrm>
            <a:off x="1461300" y="212695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Servidores: tu sitio en línea &amp; Conociendo a nuestro cliente</a:t>
            </a:r>
            <a:endParaRPr b="1" i="0" sz="4000" u="none" cap="none" strike="noStrike">
              <a:solidFill>
                <a:srgbClr val="EAFF6A"/>
              </a:solidFill>
              <a:latin typeface="DM Sans"/>
              <a:ea typeface="DM Sans"/>
              <a:cs typeface="DM Sans"/>
              <a:sym typeface="DM Sans"/>
            </a:endParaRPr>
          </a:p>
        </p:txBody>
      </p:sp>
      <p:sp>
        <p:nvSpPr>
          <p:cNvPr id="49" name="Google Shape;49;p1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09 </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Registro de dominios </a:t>
            </a:r>
            <a:endParaRPr b="1" sz="4000">
              <a:solidFill>
                <a:schemeClr val="dk1"/>
              </a:solidFill>
              <a:latin typeface="DM Sans"/>
              <a:ea typeface="DM Sans"/>
              <a:cs typeface="DM Sans"/>
              <a:sym typeface="DM Sans"/>
            </a:endParaRPr>
          </a:p>
        </p:txBody>
      </p:sp>
      <p:sp>
        <p:nvSpPr>
          <p:cNvPr id="228" name="Google Shape;228;p33"/>
          <p:cNvSpPr txBox="1"/>
          <p:nvPr/>
        </p:nvSpPr>
        <p:spPr>
          <a:xfrm>
            <a:off x="473350" y="2237013"/>
            <a:ext cx="3375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poder disponer del dominio, debes registrarlo bajo tu nombre o el nombre de la empresa.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Dependiendo del tipo de dominio que se quiera registrar, serán diferentes los requerimientos y pasos a seguir.</a:t>
            </a:r>
            <a:endParaRPr sz="1350">
              <a:latin typeface="DM Sans"/>
              <a:ea typeface="DM Sans"/>
              <a:cs typeface="DM Sans"/>
              <a:sym typeface="DM Sans"/>
            </a:endParaRPr>
          </a:p>
        </p:txBody>
      </p:sp>
      <p:pic>
        <p:nvPicPr>
          <p:cNvPr id="229" name="Google Shape;229;p33"/>
          <p:cNvPicPr preferRelativeResize="0"/>
          <p:nvPr/>
        </p:nvPicPr>
        <p:blipFill rotWithShape="1">
          <a:blip r:embed="rId3">
            <a:alphaModFix/>
          </a:blip>
          <a:srcRect b="8054" l="0" r="0" t="0"/>
          <a:stretch/>
        </p:blipFill>
        <p:spPr>
          <a:xfrm>
            <a:off x="4105950" y="1587025"/>
            <a:ext cx="4222376" cy="2731576"/>
          </a:xfrm>
          <a:prstGeom prst="rect">
            <a:avLst/>
          </a:prstGeom>
          <a:noFill/>
          <a:ln>
            <a:noFill/>
          </a:ln>
        </p:spPr>
      </p:pic>
      <p:sp>
        <p:nvSpPr>
          <p:cNvPr id="230" name="Google Shape;230;p33"/>
          <p:cNvSpPr txBox="1"/>
          <p:nvPr/>
        </p:nvSpPr>
        <p:spPr>
          <a:xfrm>
            <a:off x="476250" y="43186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B7B7B7"/>
                </a:solidFill>
                <a:latin typeface="DM Sans"/>
                <a:ea typeface="DM Sans"/>
                <a:cs typeface="DM Sans"/>
                <a:sym typeface="DM Sans"/>
              </a:rPr>
              <a:t>Fuente de imagen: </a:t>
            </a:r>
            <a:r>
              <a:rPr lang="es" sz="1100" u="sng">
                <a:solidFill>
                  <a:schemeClr val="hlink"/>
                </a:solidFill>
                <a:latin typeface="DM Sans"/>
                <a:ea typeface="DM Sans"/>
                <a:cs typeface="DM Sans"/>
                <a:sym typeface="DM Sans"/>
                <a:hlinkClick r:id="rId4"/>
              </a:rPr>
              <a:t>Okhosting</a:t>
            </a:r>
            <a:endParaRPr sz="1100">
              <a:solidFill>
                <a:srgbClr val="B7B7B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Registro de d</a:t>
            </a:r>
            <a:r>
              <a:rPr b="1" lang="es" sz="4000">
                <a:solidFill>
                  <a:schemeClr val="dk1"/>
                </a:solidFill>
                <a:latin typeface="DM Sans"/>
                <a:ea typeface="DM Sans"/>
                <a:cs typeface="DM Sans"/>
                <a:sym typeface="DM Sans"/>
              </a:rPr>
              <a:t>ominios .com</a:t>
            </a:r>
            <a:endParaRPr b="1" sz="4000">
              <a:solidFill>
                <a:schemeClr val="dk1"/>
              </a:solidFill>
              <a:latin typeface="DM Sans"/>
              <a:ea typeface="DM Sans"/>
              <a:cs typeface="DM Sans"/>
              <a:sym typeface="DM Sans"/>
            </a:endParaRPr>
          </a:p>
        </p:txBody>
      </p:sp>
      <p:sp>
        <p:nvSpPr>
          <p:cNvPr id="236" name="Google Shape;236;p34"/>
          <p:cNvSpPr txBox="1"/>
          <p:nvPr/>
        </p:nvSpPr>
        <p:spPr>
          <a:xfrm>
            <a:off x="1058400" y="1526875"/>
            <a:ext cx="7027200" cy="93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350">
                <a:latin typeface="DM Sans"/>
                <a:ea typeface="DM Sans"/>
                <a:cs typeface="DM Sans"/>
                <a:sym typeface="DM Sans"/>
              </a:rPr>
              <a:t>Hay diferentes empresas que pueden facilitarnos un dominio .com. El trámite es bastante simple</a:t>
            </a:r>
            <a:r>
              <a:rPr lang="es" sz="1350">
                <a:latin typeface="DM Sans"/>
                <a:ea typeface="DM Sans"/>
                <a:cs typeface="DM Sans"/>
                <a:sym typeface="DM Sans"/>
              </a:rPr>
              <a:t>. En algunos casos el precio depende de la cotización del dólar, por lo que puede ser más caro.</a:t>
            </a:r>
            <a:endParaRPr sz="1350">
              <a:latin typeface="DM Sans"/>
              <a:ea typeface="DM Sans"/>
              <a:cs typeface="DM Sans"/>
              <a:sym typeface="DM Sans"/>
            </a:endParaRPr>
          </a:p>
        </p:txBody>
      </p:sp>
      <p:grpSp>
        <p:nvGrpSpPr>
          <p:cNvPr id="237" name="Google Shape;237;p34"/>
          <p:cNvGrpSpPr/>
          <p:nvPr/>
        </p:nvGrpSpPr>
        <p:grpSpPr>
          <a:xfrm>
            <a:off x="1994706" y="2513708"/>
            <a:ext cx="5154587" cy="1422573"/>
            <a:chOff x="1510000" y="2550950"/>
            <a:chExt cx="6067790" cy="1674600"/>
          </a:xfrm>
        </p:grpSpPr>
        <p:pic>
          <p:nvPicPr>
            <p:cNvPr id="238" name="Google Shape;238;p34"/>
            <p:cNvPicPr preferRelativeResize="0"/>
            <p:nvPr/>
          </p:nvPicPr>
          <p:blipFill rotWithShape="1">
            <a:blip r:embed="rId3">
              <a:alphaModFix/>
            </a:blip>
            <a:srcRect b="8338" l="23973" r="24570" t="7599"/>
            <a:stretch/>
          </p:blipFill>
          <p:spPr>
            <a:xfrm>
              <a:off x="3706595" y="2550950"/>
              <a:ext cx="1674600" cy="1674600"/>
            </a:xfrm>
            <a:prstGeom prst="roundRect">
              <a:avLst>
                <a:gd fmla="val 16667" name="adj"/>
              </a:avLst>
            </a:prstGeom>
            <a:noFill/>
            <a:ln>
              <a:noFill/>
            </a:ln>
          </p:spPr>
        </p:pic>
        <p:pic>
          <p:nvPicPr>
            <p:cNvPr id="239" name="Google Shape;239;p34"/>
            <p:cNvPicPr preferRelativeResize="0"/>
            <p:nvPr/>
          </p:nvPicPr>
          <p:blipFill>
            <a:blip r:embed="rId4">
              <a:alphaModFix/>
            </a:blip>
            <a:stretch>
              <a:fillRect/>
            </a:stretch>
          </p:blipFill>
          <p:spPr>
            <a:xfrm>
              <a:off x="1510000" y="2550950"/>
              <a:ext cx="1674600" cy="1674600"/>
            </a:xfrm>
            <a:prstGeom prst="roundRect">
              <a:avLst>
                <a:gd fmla="val 16667" name="adj"/>
              </a:avLst>
            </a:prstGeom>
            <a:noFill/>
            <a:ln>
              <a:noFill/>
            </a:ln>
          </p:spPr>
        </p:pic>
        <p:pic>
          <p:nvPicPr>
            <p:cNvPr id="240" name="Google Shape;240;p34"/>
            <p:cNvPicPr preferRelativeResize="0"/>
            <p:nvPr/>
          </p:nvPicPr>
          <p:blipFill rotWithShape="1">
            <a:blip r:embed="rId5">
              <a:alphaModFix/>
            </a:blip>
            <a:srcRect b="0" l="17271" r="17454" t="0"/>
            <a:stretch/>
          </p:blipFill>
          <p:spPr>
            <a:xfrm>
              <a:off x="5903190" y="2550950"/>
              <a:ext cx="1674600" cy="1674600"/>
            </a:xfrm>
            <a:prstGeom prst="roundRect">
              <a:avLst>
                <a:gd fmla="val 16667" name="adj"/>
              </a:avLst>
            </a:prstGeom>
            <a:noFill/>
            <a:ln cap="flat" cmpd="sng" w="19050">
              <a:solidFill>
                <a:schemeClr val="dk2"/>
              </a:solidFill>
              <a:prstDash val="solid"/>
              <a:round/>
              <a:headEnd len="sm" w="sm" type="none"/>
              <a:tailEnd len="sm" w="sm" type="none"/>
            </a:ln>
          </p:spPr>
        </p:pic>
      </p:grpSp>
      <p:sp>
        <p:nvSpPr>
          <p:cNvPr id="241" name="Google Shape;241;p34"/>
          <p:cNvSpPr txBox="1"/>
          <p:nvPr/>
        </p:nvSpPr>
        <p:spPr>
          <a:xfrm>
            <a:off x="5763200" y="4191250"/>
            <a:ext cx="13860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chemeClr val="hlink"/>
                </a:solidFill>
                <a:latin typeface="DM Sans"/>
                <a:ea typeface="DM Sans"/>
                <a:cs typeface="DM Sans"/>
                <a:sym typeface="DM Sans"/>
                <a:hlinkClick r:id="rId6"/>
              </a:rPr>
              <a:t>GoDaddy</a:t>
            </a:r>
            <a:endParaRPr b="1" sz="1800" u="sng">
              <a:solidFill>
                <a:schemeClr val="dk1"/>
              </a:solidFill>
              <a:latin typeface="DM Sans"/>
              <a:ea typeface="DM Sans"/>
              <a:cs typeface="DM Sans"/>
              <a:sym typeface="DM Sans"/>
            </a:endParaRPr>
          </a:p>
        </p:txBody>
      </p:sp>
      <p:sp>
        <p:nvSpPr>
          <p:cNvPr id="242" name="Google Shape;242;p34"/>
          <p:cNvSpPr txBox="1"/>
          <p:nvPr/>
        </p:nvSpPr>
        <p:spPr>
          <a:xfrm>
            <a:off x="3879000" y="4191250"/>
            <a:ext cx="13860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chemeClr val="hlink"/>
                </a:solidFill>
                <a:latin typeface="DM Sans"/>
                <a:ea typeface="DM Sans"/>
                <a:cs typeface="DM Sans"/>
                <a:sym typeface="DM Sans"/>
                <a:hlinkClick r:id="rId7"/>
              </a:rPr>
              <a:t>DonWeb</a:t>
            </a:r>
            <a:endParaRPr b="1" sz="1800" u="sng">
              <a:solidFill>
                <a:schemeClr val="dk1"/>
              </a:solidFill>
              <a:latin typeface="DM Sans"/>
              <a:ea typeface="DM Sans"/>
              <a:cs typeface="DM Sans"/>
              <a:sym typeface="DM Sans"/>
            </a:endParaRPr>
          </a:p>
        </p:txBody>
      </p:sp>
      <p:sp>
        <p:nvSpPr>
          <p:cNvPr id="243" name="Google Shape;243;p34"/>
          <p:cNvSpPr txBox="1"/>
          <p:nvPr/>
        </p:nvSpPr>
        <p:spPr>
          <a:xfrm>
            <a:off x="1931750" y="4191250"/>
            <a:ext cx="13860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chemeClr val="hlink"/>
                </a:solidFill>
                <a:latin typeface="DM Sans"/>
                <a:ea typeface="DM Sans"/>
                <a:cs typeface="DM Sans"/>
                <a:sym typeface="DM Sans"/>
                <a:hlinkClick r:id="rId8"/>
              </a:rPr>
              <a:t>Hostinger</a:t>
            </a:r>
            <a:endParaRPr b="1" sz="1800" u="sng">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783900" y="619525"/>
            <a:ext cx="7238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Registro de dominios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 </a:t>
            </a:r>
            <a:r>
              <a:rPr b="1" lang="es" sz="4000">
                <a:solidFill>
                  <a:schemeClr val="dk1"/>
                </a:solidFill>
                <a:latin typeface="DM Sans"/>
                <a:ea typeface="DM Sans"/>
                <a:cs typeface="DM Sans"/>
                <a:sym typeface="DM Sans"/>
              </a:rPr>
              <a:t>Argentina</a:t>
            </a:r>
            <a:endParaRPr b="1" sz="4000">
              <a:solidFill>
                <a:schemeClr val="dk1"/>
              </a:solidFill>
              <a:latin typeface="DM Sans"/>
              <a:ea typeface="DM Sans"/>
              <a:cs typeface="DM Sans"/>
              <a:sym typeface="DM Sans"/>
            </a:endParaRPr>
          </a:p>
        </p:txBody>
      </p:sp>
      <p:pic>
        <p:nvPicPr>
          <p:cNvPr id="249" name="Google Shape;249;p35"/>
          <p:cNvPicPr preferRelativeResize="0"/>
          <p:nvPr/>
        </p:nvPicPr>
        <p:blipFill rotWithShape="1">
          <a:blip r:embed="rId3">
            <a:alphaModFix/>
          </a:blip>
          <a:srcRect b="25445" l="4707" r="36600" t="0"/>
          <a:stretch/>
        </p:blipFill>
        <p:spPr>
          <a:xfrm>
            <a:off x="4959875" y="2029163"/>
            <a:ext cx="3554801" cy="2305275"/>
          </a:xfrm>
          <a:prstGeom prst="rect">
            <a:avLst/>
          </a:prstGeom>
          <a:noFill/>
          <a:ln>
            <a:noFill/>
          </a:ln>
        </p:spPr>
      </p:pic>
      <p:sp>
        <p:nvSpPr>
          <p:cNvPr id="250" name="Google Shape;250;p35"/>
          <p:cNvSpPr txBox="1"/>
          <p:nvPr/>
        </p:nvSpPr>
        <p:spPr>
          <a:xfrm>
            <a:off x="783900" y="2154300"/>
            <a:ext cx="3914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entidad registrante de dominios de internet en Argentina es NIC.AR (</a:t>
            </a:r>
            <a:r>
              <a:rPr lang="es" sz="1350" u="sng">
                <a:solidFill>
                  <a:schemeClr val="hlink"/>
                </a:solidFill>
                <a:latin typeface="DM Sans"/>
                <a:ea typeface="DM Sans"/>
                <a:cs typeface="DM Sans"/>
                <a:sym typeface="DM Sans"/>
                <a:hlinkClick r:id="rId4"/>
              </a:rPr>
              <a:t>www.nic.ar</a:t>
            </a:r>
            <a:r>
              <a:rPr lang="es" sz="1350">
                <a:latin typeface="DM Sans"/>
                <a:ea typeface="DM Sans"/>
                <a:cs typeface="DM Sans"/>
                <a:sym typeface="DM Sans"/>
              </a:rPr>
              <a:t>). Para registrar un dominio, es necesario ingresar al sitio web, crearse un usuario, consultar por el dominio deseado y luego seguir los pasos para finalizar el registro. Se abona un costo anual.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¡Atención! Se necesita clave fiscal 3 de AFIP </a:t>
            </a:r>
            <a:endParaRPr sz="1350">
              <a:highlight>
                <a:schemeClr val="accent6"/>
              </a:highlight>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Hosting</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web</a:t>
            </a:r>
            <a:r>
              <a:rPr b="1" lang="es" sz="4000">
                <a:solidFill>
                  <a:schemeClr val="dk1"/>
                </a:solidFill>
                <a:latin typeface="DM Sans"/>
                <a:ea typeface="DM Sans"/>
                <a:cs typeface="DM Sans"/>
                <a:sym typeface="DM Sans"/>
              </a:rPr>
              <a:t> hosting?</a:t>
            </a:r>
            <a:endParaRPr b="1" sz="4000">
              <a:solidFill>
                <a:schemeClr val="dk1"/>
              </a:solidFill>
              <a:latin typeface="DM Sans"/>
              <a:ea typeface="DM Sans"/>
              <a:cs typeface="DM Sans"/>
              <a:sym typeface="DM Sans"/>
            </a:endParaRPr>
          </a:p>
        </p:txBody>
      </p:sp>
      <p:sp>
        <p:nvSpPr>
          <p:cNvPr id="261" name="Google Shape;261;p37"/>
          <p:cNvSpPr txBox="1"/>
          <p:nvPr/>
        </p:nvSpPr>
        <p:spPr>
          <a:xfrm>
            <a:off x="476250" y="2690875"/>
            <a:ext cx="567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highlight>
                  <a:schemeClr val="accent6"/>
                </a:highlight>
                <a:latin typeface="DM Sans"/>
                <a:ea typeface="DM Sans"/>
                <a:cs typeface="DM Sans"/>
                <a:sym typeface="DM Sans"/>
              </a:rPr>
              <a:t>Web hosting es un servicio para alojar sitios web</a:t>
            </a:r>
            <a:r>
              <a:rPr lang="es" sz="1350">
                <a:latin typeface="DM Sans"/>
                <a:ea typeface="DM Sans"/>
                <a:cs typeface="DM Sans"/>
                <a:sym typeface="DM Sans"/>
              </a:rPr>
              <a:t>, es decir, todos los contenidos de tus páginas web para que las personas puedan acceder a él en todo momento a través de diferentes dispositivos, siempre que tengan conexión a internet. </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473350" y="619525"/>
            <a:ext cx="7488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Principales características que debe brindar un hosting</a:t>
            </a:r>
            <a:endParaRPr b="1" sz="4000">
              <a:solidFill>
                <a:schemeClr val="dk1"/>
              </a:solidFill>
              <a:latin typeface="DM Sans"/>
              <a:ea typeface="DM Sans"/>
              <a:cs typeface="DM Sans"/>
              <a:sym typeface="DM Sans"/>
            </a:endParaRPr>
          </a:p>
        </p:txBody>
      </p:sp>
      <p:sp>
        <p:nvSpPr>
          <p:cNvPr id="267" name="Google Shape;267;p38"/>
          <p:cNvSpPr txBox="1"/>
          <p:nvPr/>
        </p:nvSpPr>
        <p:spPr>
          <a:xfrm>
            <a:off x="476250" y="2743950"/>
            <a:ext cx="57963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Espacio disponible. Es importante contar con espacio de almacenamiento suficiente para alojar nuestras imágenes, videos, la base de datos, etc.</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Ancho de banda disponible. Debe adecuarse a la cantidad de visitas diarias esperadas. Generalmente el ancho de banda de los hosting ronda los 500Mbps, lo cual es suficiente para un proyecto que está iniciando.</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473350" y="619525"/>
            <a:ext cx="62208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Principales características que debe brindar un hosting</a:t>
            </a:r>
            <a:endParaRPr b="1" sz="4000">
              <a:solidFill>
                <a:schemeClr val="dk1"/>
              </a:solidFill>
              <a:latin typeface="DM Sans"/>
              <a:ea typeface="DM Sans"/>
              <a:cs typeface="DM Sans"/>
              <a:sym typeface="DM Sans"/>
            </a:endParaRPr>
          </a:p>
        </p:txBody>
      </p:sp>
      <p:sp>
        <p:nvSpPr>
          <p:cNvPr id="273" name="Google Shape;273;p39"/>
          <p:cNvSpPr txBox="1"/>
          <p:nvPr/>
        </p:nvSpPr>
        <p:spPr>
          <a:xfrm>
            <a:off x="476250" y="2778450"/>
            <a:ext cx="59313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Transferencia de datos mensual. Representa la cantidad de información que podemos intercambiar con los usuarios.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Cuentas de correo @midominio.com. Es una funcionalidad importante cuando creamos un sitio para una empresa o negocio, ya que le brinda una imagen más profesional.</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nvSpPr>
        <p:spPr>
          <a:xfrm>
            <a:off x="473350" y="619525"/>
            <a:ext cx="6182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Principales características que debe brindar un hosting</a:t>
            </a:r>
            <a:endParaRPr b="1" sz="4000">
              <a:solidFill>
                <a:schemeClr val="dk1"/>
              </a:solidFill>
              <a:latin typeface="DM Sans"/>
              <a:ea typeface="DM Sans"/>
              <a:cs typeface="DM Sans"/>
              <a:sym typeface="DM Sans"/>
            </a:endParaRPr>
          </a:p>
        </p:txBody>
      </p:sp>
      <p:sp>
        <p:nvSpPr>
          <p:cNvPr id="279" name="Google Shape;279;p40"/>
          <p:cNvSpPr txBox="1"/>
          <p:nvPr/>
        </p:nvSpPr>
        <p:spPr>
          <a:xfrm>
            <a:off x="473350" y="2136775"/>
            <a:ext cx="59313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Seguridad. Es muy importante que el hosting incorpore seguridad, protección contra ataques DoS y DDoS a través de un firewall. También que nos permita incorporar certificados de seguridad, y que realice copias de seguridad del sitio, para tener un respaldo en caso de fallos.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Buen soporte técnico. En el caso de que tengamos algún problema técnico, nuestra web no cargue, se haya corrompido la base de datos o cualquier otro fallo, el servicio de hosting debería ayudarnos a resolverlo.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533400" y="468325"/>
            <a:ext cx="80772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600">
                <a:solidFill>
                  <a:schemeClr val="dk1"/>
                </a:solidFill>
                <a:latin typeface="DM Sans"/>
                <a:ea typeface="DM Sans"/>
                <a:cs typeface="DM Sans"/>
                <a:sym typeface="DM Sans"/>
              </a:rPr>
              <a:t>Diferencia entre dominio y hosting</a:t>
            </a:r>
            <a:endParaRPr b="1" sz="3600">
              <a:solidFill>
                <a:schemeClr val="dk1"/>
              </a:solidFill>
              <a:latin typeface="DM Sans"/>
              <a:ea typeface="DM Sans"/>
              <a:cs typeface="DM Sans"/>
              <a:sym typeface="DM Sans"/>
            </a:endParaRPr>
          </a:p>
        </p:txBody>
      </p:sp>
      <p:sp>
        <p:nvSpPr>
          <p:cNvPr id="285" name="Google Shape;285;p41"/>
          <p:cNvSpPr txBox="1"/>
          <p:nvPr/>
        </p:nvSpPr>
        <p:spPr>
          <a:xfrm>
            <a:off x="473350" y="1434625"/>
            <a:ext cx="38346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Dominio</a:t>
            </a:r>
            <a:r>
              <a:rPr b="1" lang="es" sz="1350">
                <a:solidFill>
                  <a:schemeClr val="dk2"/>
                </a:solidFill>
                <a:latin typeface="DM Sans"/>
                <a:ea typeface="DM Sans"/>
                <a:cs typeface="DM Sans"/>
                <a:sym typeface="DM Sans"/>
              </a:rPr>
              <a:t> </a:t>
            </a:r>
            <a:r>
              <a:rPr lang="es" sz="1350">
                <a:solidFill>
                  <a:schemeClr val="dk2"/>
                </a:solidFill>
                <a:latin typeface="DM Sans"/>
                <a:ea typeface="DM Sans"/>
                <a:cs typeface="DM Sans"/>
                <a:sym typeface="DM Sans"/>
              </a:rPr>
              <a:t>(terreno)</a:t>
            </a:r>
            <a:endParaRPr sz="1350">
              <a:solidFill>
                <a:schemeClr val="dk2"/>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 dominio (mipagina.com.ar), le indica a internet que tiene un “terreno” donde quieres tu página, pero aún no hay nada ahí, sólo una dirección.</a:t>
            </a:r>
            <a:endParaRPr sz="1350">
              <a:latin typeface="DM Sans"/>
              <a:ea typeface="DM Sans"/>
              <a:cs typeface="DM Sans"/>
              <a:sym typeface="DM Sans"/>
            </a:endParaRPr>
          </a:p>
        </p:txBody>
      </p:sp>
      <p:sp>
        <p:nvSpPr>
          <p:cNvPr id="286" name="Google Shape;286;p41"/>
          <p:cNvSpPr txBox="1"/>
          <p:nvPr/>
        </p:nvSpPr>
        <p:spPr>
          <a:xfrm>
            <a:off x="4527575" y="1434625"/>
            <a:ext cx="38346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Hosting </a:t>
            </a:r>
            <a:r>
              <a:rPr lang="es" sz="1350">
                <a:solidFill>
                  <a:schemeClr val="dk2"/>
                </a:solidFill>
                <a:latin typeface="DM Sans"/>
                <a:ea typeface="DM Sans"/>
                <a:cs typeface="DM Sans"/>
                <a:sym typeface="DM Sans"/>
              </a:rPr>
              <a:t>(hogar)</a:t>
            </a:r>
            <a:endParaRPr sz="1350">
              <a:solidFill>
                <a:schemeClr val="dk2"/>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Debes contratar un hosting, para “construir” sobre el “terreno” donde guardaremos tu página, y que la gente podrá pasar a visitar</a:t>
            </a:r>
            <a:endParaRPr sz="1350">
              <a:latin typeface="DM Sans"/>
              <a:ea typeface="DM Sans"/>
              <a:cs typeface="DM Sans"/>
              <a:sym typeface="DM Sans"/>
            </a:endParaRPr>
          </a:p>
        </p:txBody>
      </p:sp>
      <p:pic>
        <p:nvPicPr>
          <p:cNvPr id="287" name="Google Shape;287;p41"/>
          <p:cNvPicPr preferRelativeResize="0"/>
          <p:nvPr/>
        </p:nvPicPr>
        <p:blipFill>
          <a:blip r:embed="rId3">
            <a:alphaModFix/>
          </a:blip>
          <a:stretch>
            <a:fillRect/>
          </a:stretch>
        </p:blipFill>
        <p:spPr>
          <a:xfrm>
            <a:off x="1010200" y="1869251"/>
            <a:ext cx="2760899" cy="1735524"/>
          </a:xfrm>
          <a:prstGeom prst="rect">
            <a:avLst/>
          </a:prstGeom>
          <a:noFill/>
          <a:ln>
            <a:noFill/>
          </a:ln>
        </p:spPr>
      </p:pic>
      <p:pic>
        <p:nvPicPr>
          <p:cNvPr id="288" name="Google Shape;288;p41"/>
          <p:cNvPicPr preferRelativeResize="0"/>
          <p:nvPr/>
        </p:nvPicPr>
        <p:blipFill>
          <a:blip r:embed="rId4">
            <a:alphaModFix/>
          </a:blip>
          <a:stretch>
            <a:fillRect/>
          </a:stretch>
        </p:blipFill>
        <p:spPr>
          <a:xfrm>
            <a:off x="4951813" y="1869262"/>
            <a:ext cx="2986124" cy="2028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Planes de hosting</a:t>
            </a:r>
            <a:endParaRPr b="1" sz="4000">
              <a:solidFill>
                <a:schemeClr val="dk1"/>
              </a:solidFill>
              <a:latin typeface="DM Sans"/>
              <a:ea typeface="DM Sans"/>
              <a:cs typeface="DM Sans"/>
              <a:sym typeface="DM Sans"/>
            </a:endParaRPr>
          </a:p>
        </p:txBody>
      </p:sp>
      <p:sp>
        <p:nvSpPr>
          <p:cNvPr id="294" name="Google Shape;294;p42"/>
          <p:cNvSpPr txBox="1"/>
          <p:nvPr/>
        </p:nvSpPr>
        <p:spPr>
          <a:xfrm>
            <a:off x="476250" y="2679825"/>
            <a:ext cx="575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necesario contratar un servicio de hosting que cubra con los requerimientos de tu web. Los servidores son </a:t>
            </a:r>
            <a:r>
              <a:rPr lang="es" sz="1350">
                <a:highlight>
                  <a:schemeClr val="accent6"/>
                </a:highlight>
                <a:latin typeface="DM Sans"/>
                <a:ea typeface="DM Sans"/>
                <a:cs typeface="DM Sans"/>
                <a:sym typeface="DM Sans"/>
              </a:rPr>
              <a:t>empresas que almacenan computadoras con discos rígidos</a:t>
            </a:r>
            <a:r>
              <a:rPr lang="es" sz="1350">
                <a:latin typeface="DM Sans"/>
                <a:ea typeface="DM Sans"/>
                <a:cs typeface="DM Sans"/>
                <a:sym typeface="DM Sans"/>
              </a:rPr>
              <a:t> (en donde son alojados los sitios web), y </a:t>
            </a:r>
            <a:r>
              <a:rPr lang="es" sz="1350">
                <a:highlight>
                  <a:schemeClr val="accent6"/>
                </a:highlight>
                <a:latin typeface="DM Sans"/>
                <a:ea typeface="DM Sans"/>
                <a:cs typeface="DM Sans"/>
                <a:sym typeface="DM Sans"/>
              </a:rPr>
              <a:t>cada una está equipada con distinto hardware. </a:t>
            </a:r>
            <a:endParaRPr sz="1350">
              <a:highlight>
                <a:schemeClr val="accent6"/>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6"/>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55" name="Google Shape;55;p16"/>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56" name="Google Shape;56;p16"/>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57" name="Google Shape;57;p16"/>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58" name="Google Shape;58;p1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59" name="Google Shape;59;p1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08 - Parte II</a:t>
            </a:r>
            <a:endParaRPr b="1" sz="1600">
              <a:solidFill>
                <a:srgbClr val="999999"/>
              </a:solidFill>
              <a:latin typeface="DM Sans"/>
              <a:ea typeface="DM Sans"/>
              <a:cs typeface="DM Sans"/>
              <a:sym typeface="DM Sans"/>
            </a:endParaRPr>
          </a:p>
        </p:txBody>
      </p:sp>
      <p:cxnSp>
        <p:nvCxnSpPr>
          <p:cNvPr id="60" name="Google Shape;60;p16"/>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1" name="Google Shape;61;p16"/>
          <p:cNvSpPr txBox="1"/>
          <p:nvPr/>
        </p:nvSpPr>
        <p:spPr>
          <a:xfrm>
            <a:off x="1320125" y="19699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SEO y </a:t>
            </a:r>
            <a:r>
              <a:rPr b="1" lang="es" sz="1500">
                <a:solidFill>
                  <a:srgbClr val="999999"/>
                </a:solidFill>
                <a:latin typeface="DM Sans"/>
                <a:ea typeface="DM Sans"/>
                <a:cs typeface="DM Sans"/>
                <a:sym typeface="DM Sans"/>
              </a:rPr>
              <a:t>buenas</a:t>
            </a:r>
            <a:r>
              <a:rPr b="1" lang="es" sz="1500">
                <a:solidFill>
                  <a:srgbClr val="999999"/>
                </a:solidFill>
                <a:latin typeface="DM Sans"/>
                <a:ea typeface="DM Sans"/>
                <a:cs typeface="DM Sans"/>
                <a:sym typeface="DM Sans"/>
              </a:rPr>
              <a:t> prácticas en tu proyecto</a:t>
            </a:r>
            <a:endParaRPr b="1" sz="1500">
              <a:solidFill>
                <a:srgbClr val="999999"/>
              </a:solidFill>
              <a:latin typeface="DM Sans"/>
              <a:ea typeface="DM Sans"/>
              <a:cs typeface="DM Sans"/>
              <a:sym typeface="DM Sans"/>
            </a:endParaRPr>
          </a:p>
        </p:txBody>
      </p:sp>
      <p:sp>
        <p:nvSpPr>
          <p:cNvPr id="62" name="Google Shape;62;p1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09 - Parte I</a:t>
            </a:r>
            <a:endParaRPr b="1" sz="1600">
              <a:solidFill>
                <a:schemeClr val="lt1"/>
              </a:solidFill>
              <a:latin typeface="DM Sans"/>
              <a:ea typeface="DM Sans"/>
              <a:cs typeface="DM Sans"/>
              <a:sym typeface="DM Sans"/>
            </a:endParaRPr>
          </a:p>
        </p:txBody>
      </p:sp>
      <p:cxnSp>
        <p:nvCxnSpPr>
          <p:cNvPr id="63" name="Google Shape;63;p16"/>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4" name="Google Shape;64;p16"/>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Servidores: tu sitio en línea</a:t>
            </a:r>
            <a:endParaRPr b="1" sz="1500">
              <a:solidFill>
                <a:srgbClr val="EAFF6A"/>
              </a:solidFill>
              <a:latin typeface="DM Sans"/>
              <a:ea typeface="DM Sans"/>
              <a:cs typeface="DM Sans"/>
              <a:sym typeface="DM Sans"/>
            </a:endParaRPr>
          </a:p>
        </p:txBody>
      </p:sp>
      <p:sp>
        <p:nvSpPr>
          <p:cNvPr id="65" name="Google Shape;65;p1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09 - Parte II</a:t>
            </a:r>
            <a:endParaRPr b="1" sz="1600">
              <a:solidFill>
                <a:srgbClr val="999999"/>
              </a:solidFill>
              <a:latin typeface="DM Sans"/>
              <a:ea typeface="DM Sans"/>
              <a:cs typeface="DM Sans"/>
              <a:sym typeface="DM Sans"/>
            </a:endParaRPr>
          </a:p>
        </p:txBody>
      </p:sp>
      <p:cxnSp>
        <p:nvCxnSpPr>
          <p:cNvPr id="66" name="Google Shape;66;p16"/>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7" name="Google Shape;67;p16"/>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Conociendo a nuestro cliente</a:t>
            </a:r>
            <a:endParaRPr b="1" sz="1500">
              <a:solidFill>
                <a:srgbClr val="999999"/>
              </a:solidFill>
              <a:latin typeface="DM Sans"/>
              <a:ea typeface="DM Sans"/>
              <a:cs typeface="DM Sans"/>
              <a:sym typeface="DM Sans"/>
            </a:endParaRPr>
          </a:p>
        </p:txBody>
      </p:sp>
      <p:cxnSp>
        <p:nvCxnSpPr>
          <p:cNvPr id="68" name="Google Shape;68;p16"/>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69" name="Google Shape;69;p16"/>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70" name="Google Shape;70;p16"/>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71" name="Google Shape;71;p16"/>
          <p:cNvSpPr txBox="1"/>
          <p:nvPr/>
        </p:nvSpPr>
        <p:spPr>
          <a:xfrm>
            <a:off x="1395275" y="2972363"/>
            <a:ext cx="1646100" cy="118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SEO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Buenas prácticas</a:t>
            </a:r>
            <a:endParaRPr sz="1200">
              <a:solidFill>
                <a:schemeClr val="lt1"/>
              </a:solidFill>
              <a:latin typeface="DM Sans"/>
              <a:ea typeface="DM Sans"/>
              <a:cs typeface="DM Sans"/>
              <a:sym typeface="DM Sans"/>
            </a:endParaRPr>
          </a:p>
          <a:p>
            <a:pPr indent="0" lvl="0" marL="45720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
        <p:nvSpPr>
          <p:cNvPr id="72" name="Google Shape;72;p16"/>
          <p:cNvSpPr txBox="1"/>
          <p:nvPr/>
        </p:nvSpPr>
        <p:spPr>
          <a:xfrm>
            <a:off x="5955750" y="2972363"/>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¿Qué es un cliente?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Objetivos del proyecto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Presupuesto</a:t>
            </a:r>
            <a:endParaRPr sz="1200">
              <a:solidFill>
                <a:schemeClr val="lt1"/>
              </a:solidFill>
              <a:latin typeface="DM Sans"/>
              <a:ea typeface="DM Sans"/>
              <a:cs typeface="DM Sans"/>
              <a:sym typeface="DM Sans"/>
            </a:endParaRPr>
          </a:p>
        </p:txBody>
      </p:sp>
      <p:sp>
        <p:nvSpPr>
          <p:cNvPr id="73" name="Google Shape;73;p16"/>
          <p:cNvSpPr txBox="1"/>
          <p:nvPr/>
        </p:nvSpPr>
        <p:spPr>
          <a:xfrm>
            <a:off x="3675527" y="2972375"/>
            <a:ext cx="18462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Servidores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Dominio </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Hosting</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nvSpPr>
        <p:spPr>
          <a:xfrm>
            <a:off x="473350" y="619525"/>
            <a:ext cx="5699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Alojar sitio web en el servidor contratado</a:t>
            </a:r>
            <a:endParaRPr b="1" sz="4000">
              <a:solidFill>
                <a:schemeClr val="dk1"/>
              </a:solidFill>
              <a:latin typeface="DM Sans"/>
              <a:ea typeface="DM Sans"/>
              <a:cs typeface="DM Sans"/>
              <a:sym typeface="DM Sans"/>
            </a:endParaRPr>
          </a:p>
        </p:txBody>
      </p:sp>
      <p:sp>
        <p:nvSpPr>
          <p:cNvPr id="300" name="Google Shape;300;p43"/>
          <p:cNvSpPr txBox="1"/>
          <p:nvPr/>
        </p:nvSpPr>
        <p:spPr>
          <a:xfrm>
            <a:off x="473350" y="2731975"/>
            <a:ext cx="539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vez que eliges el plan adecuado para tu sitio web, recibirás toda la información necesaria para poder subir los archivos al servidor, y finalmente  visualizar tu web online.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elegir correctamente el plan, puedes asesorarte con el soporte técnico del hosting, que te pedirá una serie de datos referidos a te sistema web para poder darte su opinión.</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Algunas opciones</a:t>
            </a:r>
            <a:endParaRPr b="1" sz="4000">
              <a:solidFill>
                <a:schemeClr val="dk1"/>
              </a:solidFill>
              <a:latin typeface="DM Sans"/>
              <a:ea typeface="DM Sans"/>
              <a:cs typeface="DM Sans"/>
              <a:sym typeface="DM Sans"/>
            </a:endParaRPr>
          </a:p>
        </p:txBody>
      </p:sp>
      <p:sp>
        <p:nvSpPr>
          <p:cNvPr id="306" name="Google Shape;306;p44"/>
          <p:cNvSpPr txBox="1"/>
          <p:nvPr/>
        </p:nvSpPr>
        <p:spPr>
          <a:xfrm>
            <a:off x="474450" y="1510825"/>
            <a:ext cx="819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costos son muy variables según los requisitos: desde muy bajos hasta requisitos más exigentes. Por ejemplo: </a:t>
            </a:r>
            <a:endParaRPr sz="1350">
              <a:latin typeface="DM Sans"/>
              <a:ea typeface="DM Sans"/>
              <a:cs typeface="DM Sans"/>
              <a:sym typeface="DM Sans"/>
            </a:endParaRPr>
          </a:p>
        </p:txBody>
      </p:sp>
      <p:pic>
        <p:nvPicPr>
          <p:cNvPr id="307" name="Google Shape;307;p44">
            <a:hlinkClick r:id="rId3"/>
          </p:cNvPr>
          <p:cNvPicPr preferRelativeResize="0"/>
          <p:nvPr/>
        </p:nvPicPr>
        <p:blipFill>
          <a:blip r:embed="rId4">
            <a:alphaModFix/>
          </a:blip>
          <a:stretch>
            <a:fillRect/>
          </a:stretch>
        </p:blipFill>
        <p:spPr>
          <a:xfrm>
            <a:off x="6022095" y="3566950"/>
            <a:ext cx="2516155" cy="738468"/>
          </a:xfrm>
          <a:prstGeom prst="rect">
            <a:avLst/>
          </a:prstGeom>
          <a:noFill/>
          <a:ln>
            <a:noFill/>
          </a:ln>
        </p:spPr>
      </p:pic>
      <p:pic>
        <p:nvPicPr>
          <p:cNvPr id="308" name="Google Shape;308;p44">
            <a:hlinkClick r:id="rId5"/>
          </p:cNvPr>
          <p:cNvPicPr preferRelativeResize="0"/>
          <p:nvPr/>
        </p:nvPicPr>
        <p:blipFill>
          <a:blip r:embed="rId6">
            <a:alphaModFix/>
          </a:blip>
          <a:stretch>
            <a:fillRect/>
          </a:stretch>
        </p:blipFill>
        <p:spPr>
          <a:xfrm>
            <a:off x="756550" y="3592582"/>
            <a:ext cx="2225606" cy="687181"/>
          </a:xfrm>
          <a:prstGeom prst="rect">
            <a:avLst/>
          </a:prstGeom>
          <a:noFill/>
          <a:ln>
            <a:noFill/>
          </a:ln>
        </p:spPr>
      </p:pic>
      <p:pic>
        <p:nvPicPr>
          <p:cNvPr id="309" name="Google Shape;309;p44">
            <a:hlinkClick r:id="rId7"/>
          </p:cNvPr>
          <p:cNvPicPr preferRelativeResize="0"/>
          <p:nvPr/>
        </p:nvPicPr>
        <p:blipFill>
          <a:blip r:embed="rId8">
            <a:alphaModFix/>
          </a:blip>
          <a:stretch>
            <a:fillRect/>
          </a:stretch>
        </p:blipFill>
        <p:spPr>
          <a:xfrm>
            <a:off x="3436198" y="3518093"/>
            <a:ext cx="2339025" cy="836182"/>
          </a:xfrm>
          <a:prstGeom prst="rect">
            <a:avLst/>
          </a:prstGeom>
          <a:noFill/>
          <a:ln>
            <a:noFill/>
          </a:ln>
        </p:spPr>
      </p:pic>
      <p:pic>
        <p:nvPicPr>
          <p:cNvPr id="310" name="Google Shape;310;p44">
            <a:hlinkClick r:id="rId9"/>
          </p:cNvPr>
          <p:cNvPicPr preferRelativeResize="0"/>
          <p:nvPr/>
        </p:nvPicPr>
        <p:blipFill>
          <a:blip r:embed="rId10">
            <a:alphaModFix/>
          </a:blip>
          <a:stretch>
            <a:fillRect/>
          </a:stretch>
        </p:blipFill>
        <p:spPr>
          <a:xfrm>
            <a:off x="626474" y="2524353"/>
            <a:ext cx="2284425" cy="658235"/>
          </a:xfrm>
          <a:prstGeom prst="rect">
            <a:avLst/>
          </a:prstGeom>
          <a:noFill/>
          <a:ln>
            <a:noFill/>
          </a:ln>
        </p:spPr>
      </p:pic>
      <p:pic>
        <p:nvPicPr>
          <p:cNvPr id="311" name="Google Shape;311;p44">
            <a:hlinkClick r:id="rId11"/>
          </p:cNvPr>
          <p:cNvPicPr preferRelativeResize="0"/>
          <p:nvPr/>
        </p:nvPicPr>
        <p:blipFill>
          <a:blip r:embed="rId12">
            <a:alphaModFix/>
          </a:blip>
          <a:stretch>
            <a:fillRect/>
          </a:stretch>
        </p:blipFill>
        <p:spPr>
          <a:xfrm>
            <a:off x="3130612" y="2509870"/>
            <a:ext cx="2733178" cy="687200"/>
          </a:xfrm>
          <a:prstGeom prst="rect">
            <a:avLst/>
          </a:prstGeom>
          <a:noFill/>
          <a:ln>
            <a:noFill/>
          </a:ln>
        </p:spPr>
      </p:pic>
      <p:pic>
        <p:nvPicPr>
          <p:cNvPr id="312" name="Google Shape;312;p44">
            <a:hlinkClick r:id="rId13"/>
          </p:cNvPr>
          <p:cNvPicPr preferRelativeResize="0"/>
          <p:nvPr/>
        </p:nvPicPr>
        <p:blipFill rotWithShape="1">
          <a:blip r:embed="rId14">
            <a:alphaModFix/>
          </a:blip>
          <a:srcRect b="40684" l="0" r="0" t="0"/>
          <a:stretch/>
        </p:blipFill>
        <p:spPr>
          <a:xfrm>
            <a:off x="6083502" y="2553320"/>
            <a:ext cx="2393335" cy="60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tanta diferencia de precios?</a:t>
            </a:r>
            <a:endParaRPr b="1" sz="4000">
              <a:solidFill>
                <a:schemeClr val="dk1"/>
              </a:solidFill>
              <a:latin typeface="DM Sans"/>
              <a:ea typeface="DM Sans"/>
              <a:cs typeface="DM Sans"/>
              <a:sym typeface="DM Sans"/>
            </a:endParaRPr>
          </a:p>
        </p:txBody>
      </p:sp>
      <p:sp>
        <p:nvSpPr>
          <p:cNvPr id="318" name="Google Shape;318;p45"/>
          <p:cNvSpPr txBox="1"/>
          <p:nvPr/>
        </p:nvSpPr>
        <p:spPr>
          <a:xfrm>
            <a:off x="474450" y="1824350"/>
            <a:ext cx="8195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utilizar la </a:t>
            </a:r>
            <a:r>
              <a:rPr lang="es" sz="1350">
                <a:highlight>
                  <a:schemeClr val="accent6"/>
                </a:highlight>
                <a:latin typeface="DM Sans"/>
                <a:ea typeface="DM Sans"/>
                <a:cs typeface="DM Sans"/>
                <a:sym typeface="DM Sans"/>
              </a:rPr>
              <a:t>metáfora de la casa </a:t>
            </a:r>
            <a:r>
              <a:rPr lang="es" sz="1350">
                <a:latin typeface="DM Sans"/>
                <a:ea typeface="DM Sans"/>
                <a:cs typeface="DM Sans"/>
                <a:sym typeface="DM Sans"/>
              </a:rPr>
              <a:t>para comprender las alternativas: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Hosting común → </a:t>
            </a:r>
            <a:r>
              <a:rPr lang="es" sz="1350">
                <a:latin typeface="DM Sans"/>
                <a:ea typeface="DM Sans"/>
                <a:cs typeface="DM Sans"/>
                <a:sym typeface="DM Sans"/>
              </a:rPr>
              <a:t>el Servidor Compartido es como si te alojaras en un casa con una familia: posees una habitación, pero compartes el baño, la cocina, etcétera (sitios con poco tráfico).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Servidor VPS →</a:t>
            </a:r>
            <a:r>
              <a:rPr lang="es" sz="1350">
                <a:latin typeface="DM Sans"/>
                <a:ea typeface="DM Sans"/>
                <a:cs typeface="DM Sans"/>
                <a:sym typeface="DM Sans"/>
              </a:rPr>
              <a:t>  vives en la misma casa, pero la habitación es más grande, incluso tienes baño propio, tienes un microondas para calentar la comida y un buen cerrojo en la puerta de la habitación. (sitios con tráfico moderado).</a:t>
            </a:r>
            <a:endParaRPr sz="1350">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Servidor Dedicado →</a:t>
            </a:r>
            <a:r>
              <a:rPr lang="es" sz="1350">
                <a:latin typeface="DM Sans"/>
                <a:ea typeface="DM Sans"/>
                <a:cs typeface="DM Sans"/>
                <a:sym typeface="DM Sans"/>
              </a:rPr>
              <a:t> sos el dueño de la casa y no la compartes con nadie, o en todo caso lo decides tú (sitios con mucho tráfico).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nvSpPr>
        <p:spPr>
          <a:xfrm>
            <a:off x="5072075" y="922225"/>
            <a:ext cx="3524700" cy="34215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Tú: </a:t>
            </a:r>
            <a:r>
              <a:rPr lang="es" sz="1350">
                <a:latin typeface="DM Sans"/>
                <a:ea typeface="DM Sans"/>
                <a:cs typeface="DM Sans"/>
                <a:sym typeface="DM Sans"/>
              </a:rPr>
              <a:t>cliente.</a:t>
            </a:r>
            <a:endParaRPr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Habitación:</a:t>
            </a:r>
            <a:r>
              <a:rPr lang="es" sz="1350">
                <a:latin typeface="DM Sans"/>
                <a:ea typeface="DM Sans"/>
                <a:cs typeface="DM Sans"/>
                <a:sym typeface="DM Sans"/>
              </a:rPr>
              <a:t> espacio web.</a:t>
            </a:r>
            <a:endParaRPr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solidFill>
                  <a:srgbClr val="000000"/>
                </a:solidFill>
                <a:latin typeface="DM Sans"/>
                <a:ea typeface="DM Sans"/>
                <a:cs typeface="DM Sans"/>
                <a:sym typeface="DM Sans"/>
              </a:rPr>
              <a:t>Baño:</a:t>
            </a:r>
            <a:r>
              <a:rPr lang="es" sz="1350">
                <a:solidFill>
                  <a:srgbClr val="000000"/>
                </a:solidFill>
                <a:latin typeface="DM Sans"/>
                <a:ea typeface="DM Sans"/>
                <a:cs typeface="DM Sans"/>
                <a:sym typeface="DM Sans"/>
              </a:rPr>
              <a:t> procesador.</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solidFill>
                  <a:srgbClr val="000000"/>
                </a:solidFill>
                <a:latin typeface="DM Sans"/>
                <a:ea typeface="DM Sans"/>
                <a:cs typeface="DM Sans"/>
                <a:sym typeface="DM Sans"/>
              </a:rPr>
              <a:t>Cocina:</a:t>
            </a:r>
            <a:r>
              <a:rPr lang="es" sz="1350">
                <a:solidFill>
                  <a:srgbClr val="000000"/>
                </a:solidFill>
                <a:latin typeface="DM Sans"/>
                <a:ea typeface="DM Sans"/>
                <a:cs typeface="DM Sans"/>
                <a:sym typeface="DM Sans"/>
              </a:rPr>
              <a:t> RAM.</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solidFill>
                  <a:srgbClr val="000000"/>
                </a:solidFill>
                <a:latin typeface="DM Sans"/>
                <a:ea typeface="DM Sans"/>
                <a:cs typeface="DM Sans"/>
                <a:sym typeface="DM Sans"/>
              </a:rPr>
              <a:t>Cerrojo:</a:t>
            </a:r>
            <a:r>
              <a:rPr lang="es" sz="1350">
                <a:solidFill>
                  <a:srgbClr val="000000"/>
                </a:solidFill>
                <a:latin typeface="DM Sans"/>
                <a:ea typeface="DM Sans"/>
                <a:cs typeface="DM Sans"/>
                <a:sym typeface="DM Sans"/>
              </a:rPr>
              <a:t> seguridad.</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Familia:</a:t>
            </a:r>
            <a:r>
              <a:rPr lang="es" sz="1350">
                <a:latin typeface="DM Sans"/>
                <a:ea typeface="DM Sans"/>
                <a:cs typeface="DM Sans"/>
                <a:sym typeface="DM Sans"/>
              </a:rPr>
              <a:t> otros clientes.</a:t>
            </a:r>
            <a:endParaRPr sz="1350">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sz="1350">
                <a:solidFill>
                  <a:srgbClr val="000000"/>
                </a:solidFill>
                <a:latin typeface="DM Sans"/>
                <a:ea typeface="DM Sans"/>
                <a:cs typeface="DM Sans"/>
                <a:sym typeface="DM Sans"/>
              </a:rPr>
              <a:t>Casa: </a:t>
            </a:r>
            <a:r>
              <a:rPr lang="es" sz="1350">
                <a:solidFill>
                  <a:srgbClr val="000000"/>
                </a:solidFill>
                <a:latin typeface="DM Sans"/>
                <a:ea typeface="DM Sans"/>
                <a:cs typeface="DM Sans"/>
                <a:sym typeface="DM Sans"/>
              </a:rPr>
              <a:t>servidor.</a:t>
            </a:r>
            <a:endParaRPr sz="1350">
              <a:latin typeface="DM Sans"/>
              <a:ea typeface="DM Sans"/>
              <a:cs typeface="DM Sans"/>
              <a:sym typeface="DM Sans"/>
            </a:endParaRPr>
          </a:p>
        </p:txBody>
      </p:sp>
      <p:pic>
        <p:nvPicPr>
          <p:cNvPr id="324" name="Google Shape;324;p46"/>
          <p:cNvPicPr preferRelativeResize="0"/>
          <p:nvPr/>
        </p:nvPicPr>
        <p:blipFill>
          <a:blip r:embed="rId3">
            <a:alphaModFix/>
          </a:blip>
          <a:stretch>
            <a:fillRect/>
          </a:stretch>
        </p:blipFill>
        <p:spPr>
          <a:xfrm>
            <a:off x="535025" y="729687"/>
            <a:ext cx="4210450" cy="3684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Cloud hosting</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8"/>
          <p:cNvPicPr preferRelativeResize="0"/>
          <p:nvPr/>
        </p:nvPicPr>
        <p:blipFill rotWithShape="1">
          <a:blip r:embed="rId3">
            <a:alphaModFix/>
          </a:blip>
          <a:srcRect b="0" l="4143" r="5194" t="0"/>
          <a:stretch/>
        </p:blipFill>
        <p:spPr>
          <a:xfrm>
            <a:off x="4855817" y="1761275"/>
            <a:ext cx="3559682" cy="2375400"/>
          </a:xfrm>
          <a:prstGeom prst="rect">
            <a:avLst/>
          </a:prstGeom>
          <a:noFill/>
          <a:ln>
            <a:noFill/>
          </a:ln>
        </p:spPr>
      </p:pic>
      <p:sp>
        <p:nvSpPr>
          <p:cNvPr id="335" name="Google Shape;335;p48"/>
          <p:cNvSpPr txBox="1"/>
          <p:nvPr/>
        </p:nvSpPr>
        <p:spPr>
          <a:xfrm>
            <a:off x="457725" y="468275"/>
            <a:ext cx="7957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Cloud Hosting?</a:t>
            </a:r>
            <a:endParaRPr b="1" i="0" sz="4000" u="none" cap="none" strike="noStrike">
              <a:solidFill>
                <a:schemeClr val="dk1"/>
              </a:solidFill>
              <a:latin typeface="DM Sans"/>
              <a:ea typeface="DM Sans"/>
              <a:cs typeface="DM Sans"/>
              <a:sym typeface="DM Sans"/>
            </a:endParaRPr>
          </a:p>
        </p:txBody>
      </p:sp>
      <p:sp>
        <p:nvSpPr>
          <p:cNvPr id="336" name="Google Shape;336;p48"/>
          <p:cNvSpPr txBox="1"/>
          <p:nvPr/>
        </p:nvSpPr>
        <p:spPr>
          <a:xfrm>
            <a:off x="457725" y="2233175"/>
            <a:ext cx="3991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Cloud Hosting o alojamiento en la nube, es un tipo de alojamiento </a:t>
            </a:r>
            <a:r>
              <a:rPr lang="es" sz="1350">
                <a:latin typeface="DM Sans"/>
                <a:ea typeface="DM Sans"/>
                <a:cs typeface="DM Sans"/>
                <a:sym typeface="DM Sans"/>
              </a:rPr>
              <a:t>que le permite</a:t>
            </a:r>
            <a:r>
              <a:rPr lang="es" sz="1350">
                <a:latin typeface="DM Sans"/>
                <a:ea typeface="DM Sans"/>
                <a:cs typeface="DM Sans"/>
                <a:sym typeface="DM Sans"/>
              </a:rPr>
              <a:t> a un sitio web utilizar los recursos de varios servidores.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diferente del hosting tradicional, que almacena uno o varios sitios en un único servidor físico.</a:t>
            </a:r>
            <a:endParaRPr sz="1350">
              <a:latin typeface="DM Sans"/>
              <a:ea typeface="DM Sans"/>
              <a:cs typeface="DM Sans"/>
              <a:sym typeface="DM Sans"/>
            </a:endParaRPr>
          </a:p>
        </p:txBody>
      </p:sp>
      <p:sp>
        <p:nvSpPr>
          <p:cNvPr id="337" name="Google Shape;337;p48"/>
          <p:cNvSpPr txBox="1"/>
          <p:nvPr/>
        </p:nvSpPr>
        <p:spPr>
          <a:xfrm>
            <a:off x="476250" y="4591050"/>
            <a:ext cx="399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100">
                <a:solidFill>
                  <a:srgbClr val="B7B7B7"/>
                </a:solidFill>
                <a:latin typeface="DM Sans"/>
                <a:ea typeface="DM Sans"/>
                <a:cs typeface="DM Sans"/>
                <a:sym typeface="DM Sans"/>
              </a:rPr>
              <a:t>Fuente de imagen: </a:t>
            </a:r>
            <a:r>
              <a:rPr lang="es" sz="1100" u="sng">
                <a:solidFill>
                  <a:schemeClr val="hlink"/>
                </a:solidFill>
                <a:latin typeface="DM Sans"/>
                <a:ea typeface="DM Sans"/>
                <a:cs typeface="DM Sans"/>
                <a:sym typeface="DM Sans"/>
                <a:hlinkClick r:id="rId4"/>
              </a:rPr>
              <a:t>Miro</a:t>
            </a:r>
            <a:endParaRPr sz="1100">
              <a:solidFill>
                <a:srgbClr val="B7B7B7"/>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nvSpPr>
        <p:spPr>
          <a:xfrm>
            <a:off x="457725" y="461450"/>
            <a:ext cx="6173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¿Por qué “en la nube”?</a:t>
            </a:r>
            <a:endParaRPr b="1" i="0" sz="4000" u="none" cap="none" strike="noStrike">
              <a:solidFill>
                <a:schemeClr val="dk1"/>
              </a:solidFill>
              <a:latin typeface="DM Sans"/>
              <a:ea typeface="DM Sans"/>
              <a:cs typeface="DM Sans"/>
              <a:sym typeface="DM Sans"/>
            </a:endParaRPr>
          </a:p>
        </p:txBody>
      </p:sp>
      <p:sp>
        <p:nvSpPr>
          <p:cNvPr id="343" name="Google Shape;343;p49"/>
          <p:cNvSpPr txBox="1"/>
          <p:nvPr/>
        </p:nvSpPr>
        <p:spPr>
          <a:xfrm>
            <a:off x="457725" y="1384319"/>
            <a:ext cx="3582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decimos que un recurso informático está «en la nube», significa que no está en las instalaciones y no se puede acceder al recurso directamente, sino que se distribuye a través de una red como Internet.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Ejemplos de recursos “en la nube” son: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Servidores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Almacenamiento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Bases de datos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Software en la nube.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344" name="Google Shape;344;p49"/>
          <p:cNvPicPr preferRelativeResize="0"/>
          <p:nvPr/>
        </p:nvPicPr>
        <p:blipFill rotWithShape="1">
          <a:blip r:embed="rId3">
            <a:alphaModFix/>
          </a:blip>
          <a:srcRect b="6347" l="6094" r="0" t="19927"/>
          <a:stretch/>
        </p:blipFill>
        <p:spPr>
          <a:xfrm>
            <a:off x="4387475" y="1309057"/>
            <a:ext cx="3867401" cy="3036524"/>
          </a:xfrm>
          <a:prstGeom prst="rect">
            <a:avLst/>
          </a:prstGeom>
          <a:noFill/>
          <a:ln>
            <a:noFill/>
          </a:ln>
        </p:spPr>
      </p:pic>
      <p:sp>
        <p:nvSpPr>
          <p:cNvPr id="345" name="Google Shape;345;p49"/>
          <p:cNvSpPr txBox="1"/>
          <p:nvPr/>
        </p:nvSpPr>
        <p:spPr>
          <a:xfrm>
            <a:off x="476250" y="4591050"/>
            <a:ext cx="399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100">
                <a:solidFill>
                  <a:srgbClr val="B7B7B7"/>
                </a:solidFill>
                <a:latin typeface="DM Sans"/>
                <a:ea typeface="DM Sans"/>
                <a:cs typeface="DM Sans"/>
                <a:sym typeface="DM Sans"/>
              </a:rPr>
              <a:t>Fuente de imagen: </a:t>
            </a:r>
            <a:r>
              <a:rPr lang="es" sz="1100" u="sng">
                <a:solidFill>
                  <a:schemeClr val="hlink"/>
                </a:solidFill>
                <a:latin typeface="DM Sans"/>
                <a:ea typeface="DM Sans"/>
                <a:cs typeface="DM Sans"/>
                <a:sym typeface="DM Sans"/>
                <a:hlinkClick r:id="rId4"/>
              </a:rPr>
              <a:t>Pimages</a:t>
            </a:r>
            <a:endParaRPr sz="1100">
              <a:solidFill>
                <a:srgbClr val="B7B7B7"/>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funciona?</a:t>
            </a:r>
            <a:endParaRPr b="1" i="0" sz="4000" u="none" cap="none" strike="noStrike">
              <a:solidFill>
                <a:schemeClr val="dk1"/>
              </a:solidFill>
              <a:latin typeface="DM Sans"/>
              <a:ea typeface="DM Sans"/>
              <a:cs typeface="DM Sans"/>
              <a:sym typeface="DM Sans"/>
            </a:endParaRPr>
          </a:p>
        </p:txBody>
      </p:sp>
      <p:sp>
        <p:nvSpPr>
          <p:cNvPr id="351" name="Google Shape;351;p50"/>
          <p:cNvSpPr txBox="1"/>
          <p:nvPr/>
        </p:nvSpPr>
        <p:spPr>
          <a:xfrm>
            <a:off x="473350" y="2243600"/>
            <a:ext cx="5525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a:t>
            </a:r>
            <a:r>
              <a:rPr b="1" lang="es" sz="1350">
                <a:latin typeface="DM Sans"/>
                <a:ea typeface="DM Sans"/>
                <a:cs typeface="DM Sans"/>
                <a:sym typeface="DM Sans"/>
              </a:rPr>
              <a:t>Cloud Hosting</a:t>
            </a:r>
            <a:r>
              <a:rPr lang="es" sz="1350">
                <a:latin typeface="DM Sans"/>
                <a:ea typeface="DM Sans"/>
                <a:cs typeface="DM Sans"/>
                <a:sym typeface="DM Sans"/>
              </a:rPr>
              <a:t> funciona </a:t>
            </a:r>
            <a:r>
              <a:rPr b="1" lang="es" sz="1350">
                <a:latin typeface="DM Sans"/>
                <a:ea typeface="DM Sans"/>
                <a:cs typeface="DM Sans"/>
                <a:sym typeface="DM Sans"/>
              </a:rPr>
              <a:t>mediante la virtualización</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Esta tecnología </a:t>
            </a:r>
            <a:r>
              <a:rPr b="1" lang="es" sz="1350">
                <a:latin typeface="DM Sans"/>
                <a:ea typeface="DM Sans"/>
                <a:cs typeface="DM Sans"/>
                <a:sym typeface="DM Sans"/>
              </a:rPr>
              <a:t>divide un servidor físico en varias máquinas virtuales.</a:t>
            </a:r>
            <a:r>
              <a:rPr lang="es" sz="1350">
                <a:latin typeface="DM Sans"/>
                <a:ea typeface="DM Sans"/>
                <a:cs typeface="DM Sans"/>
                <a:sym typeface="DM Sans"/>
              </a:rPr>
              <a:t> Luego, éstas </a:t>
            </a:r>
            <a:r>
              <a:rPr b="1" lang="es" sz="1350">
                <a:latin typeface="DM Sans"/>
                <a:ea typeface="DM Sans"/>
                <a:cs typeface="DM Sans"/>
                <a:sym typeface="DM Sans"/>
              </a:rPr>
              <a:t>se conectan para crear una red única que aloja el sitio web.</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Debido a su estructura de nube interconectada, </a:t>
            </a:r>
            <a:r>
              <a:rPr b="1" lang="es" sz="1350">
                <a:latin typeface="DM Sans"/>
                <a:ea typeface="DM Sans"/>
                <a:cs typeface="DM Sans"/>
                <a:sym typeface="DM Sans"/>
              </a:rPr>
              <a:t>este tipo de alojamiento</a:t>
            </a:r>
            <a:r>
              <a:rPr lang="es" sz="1350">
                <a:latin typeface="DM Sans"/>
                <a:ea typeface="DM Sans"/>
                <a:cs typeface="DM Sans"/>
                <a:sym typeface="DM Sans"/>
              </a:rPr>
              <a:t> también </a:t>
            </a:r>
            <a:r>
              <a:rPr b="1" lang="es" sz="1350">
                <a:latin typeface="DM Sans"/>
                <a:ea typeface="DM Sans"/>
                <a:cs typeface="DM Sans"/>
                <a:sym typeface="DM Sans"/>
              </a:rPr>
              <a:t>se llama alojamiento de servidores en clúster.</a:t>
            </a:r>
            <a:endParaRPr b="1"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ventajas</a:t>
            </a:r>
            <a:endParaRPr b="1" i="0" sz="4000" u="none" cap="none" strike="noStrike">
              <a:solidFill>
                <a:schemeClr val="dk1"/>
              </a:solidFill>
              <a:latin typeface="DM Sans"/>
              <a:ea typeface="DM Sans"/>
              <a:cs typeface="DM Sans"/>
              <a:sym typeface="DM Sans"/>
            </a:endParaRPr>
          </a:p>
        </p:txBody>
      </p:sp>
      <p:sp>
        <p:nvSpPr>
          <p:cNvPr id="357" name="Google Shape;357;p51"/>
          <p:cNvSpPr txBox="1"/>
          <p:nvPr/>
        </p:nvSpPr>
        <p:spPr>
          <a:xfrm>
            <a:off x="473350" y="1908175"/>
            <a:ext cx="8016600" cy="2678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1" lang="es" sz="1350">
                <a:highlight>
                  <a:schemeClr val="accent6"/>
                </a:highlight>
                <a:latin typeface="DM Sans"/>
                <a:ea typeface="DM Sans"/>
                <a:cs typeface="DM Sans"/>
                <a:sym typeface="DM Sans"/>
              </a:rPr>
              <a:t>Rentabilidad:</a:t>
            </a:r>
            <a:r>
              <a:rPr b="1" lang="es" sz="1350">
                <a:latin typeface="DM Sans"/>
                <a:ea typeface="DM Sans"/>
                <a:cs typeface="DM Sans"/>
                <a:sym typeface="DM Sans"/>
              </a:rPr>
              <a:t> </a:t>
            </a:r>
            <a:r>
              <a:rPr lang="es" sz="1350">
                <a:latin typeface="DM Sans"/>
                <a:ea typeface="DM Sans"/>
                <a:cs typeface="DM Sans"/>
                <a:sym typeface="DM Sans"/>
              </a:rPr>
              <a:t>con los servidores en la nube las organizaciones sólo pagan por los recursos de servidores en la nube que utilizan, y reducen el gasto de mantener el hardware del servidor.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lang="es" sz="1350">
                <a:highlight>
                  <a:schemeClr val="accent6"/>
                </a:highlight>
                <a:latin typeface="DM Sans"/>
                <a:ea typeface="DM Sans"/>
                <a:cs typeface="DM Sans"/>
                <a:sym typeface="DM Sans"/>
              </a:rPr>
              <a:t>Escalabilidad:</a:t>
            </a:r>
            <a:r>
              <a:rPr b="1" lang="es" sz="1350">
                <a:latin typeface="DM Sans"/>
                <a:ea typeface="DM Sans"/>
                <a:cs typeface="DM Sans"/>
                <a:sym typeface="DM Sans"/>
              </a:rPr>
              <a:t> </a:t>
            </a:r>
            <a:r>
              <a:rPr lang="es" sz="1350">
                <a:latin typeface="DM Sans"/>
                <a:ea typeface="DM Sans"/>
                <a:cs typeface="DM Sans"/>
                <a:sym typeface="DM Sans"/>
              </a:rPr>
              <a:t>los usuarios pueden ampliar o disminuir (escalar) recursos de computación y almacenamiento para satisfacer las necesidades cambiantes. Esto es especialmente útil para las organizaciones que tienen necesidades que cambian.</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lang="es" sz="1350">
                <a:highlight>
                  <a:schemeClr val="accent6"/>
                </a:highlight>
                <a:latin typeface="DM Sans"/>
                <a:ea typeface="DM Sans"/>
                <a:cs typeface="DM Sans"/>
                <a:sym typeface="DM Sans"/>
              </a:rPr>
              <a:t>Integración:</a:t>
            </a:r>
            <a:r>
              <a:rPr b="1" lang="es" sz="1350">
                <a:latin typeface="DM Sans"/>
                <a:ea typeface="DM Sans"/>
                <a:cs typeface="DM Sans"/>
                <a:sym typeface="DM Sans"/>
              </a:rPr>
              <a:t> </a:t>
            </a:r>
            <a:r>
              <a:rPr lang="es" sz="1350">
                <a:latin typeface="DM Sans"/>
                <a:ea typeface="DM Sans"/>
                <a:cs typeface="DM Sans"/>
                <a:sym typeface="DM Sans"/>
              </a:rPr>
              <a:t>los servidores en la nube de una organización se ponen en red para asegurar que la comunicación no se interrumpa y para la rápida implementación. Un "panel único" permite el control completo.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ventajas</a:t>
            </a:r>
            <a:endParaRPr b="1" i="0" sz="4000" u="none" cap="none" strike="noStrike">
              <a:solidFill>
                <a:schemeClr val="dk1"/>
              </a:solidFill>
              <a:latin typeface="DM Sans"/>
              <a:ea typeface="DM Sans"/>
              <a:cs typeface="DM Sans"/>
              <a:sym typeface="DM Sans"/>
            </a:endParaRPr>
          </a:p>
        </p:txBody>
      </p:sp>
      <p:sp>
        <p:nvSpPr>
          <p:cNvPr id="363" name="Google Shape;363;p52"/>
          <p:cNvSpPr txBox="1"/>
          <p:nvPr/>
        </p:nvSpPr>
        <p:spPr>
          <a:xfrm>
            <a:off x="473350" y="1908175"/>
            <a:ext cx="80166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Flexibilidad:</a:t>
            </a:r>
            <a:r>
              <a:rPr lang="es" sz="1350">
                <a:latin typeface="DM Sans"/>
                <a:ea typeface="DM Sans"/>
                <a:cs typeface="DM Sans"/>
                <a:sym typeface="DM Sans"/>
              </a:rPr>
              <a:t> en general, se pueden configurar las opciones del servidor en la nube mediante el panel de control o con un conjunto de APIs.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Fiabilidad:</a:t>
            </a:r>
            <a:r>
              <a:rPr b="1" lang="es" sz="1350">
                <a:highlight>
                  <a:schemeClr val="lt1"/>
                </a:highlight>
                <a:latin typeface="DM Sans"/>
                <a:ea typeface="DM Sans"/>
                <a:cs typeface="DM Sans"/>
                <a:sym typeface="DM Sans"/>
              </a:rPr>
              <a:t> </a:t>
            </a:r>
            <a:r>
              <a:rPr lang="es" sz="1350">
                <a:solidFill>
                  <a:schemeClr val="dk1"/>
                </a:solidFill>
                <a:latin typeface="DM Sans"/>
                <a:ea typeface="DM Sans"/>
                <a:cs typeface="DM Sans"/>
                <a:sym typeface="DM Sans"/>
              </a:rPr>
              <a:t>cuando un servidor en la nube se cae, otros servidores pueden ocupar su lugar para mantener el sitio web en línea. También es menos propenso a los fallos de hardware.</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Seguridad:</a:t>
            </a:r>
            <a:r>
              <a:rPr b="1" lang="es" sz="1350">
                <a:highlight>
                  <a:schemeClr val="lt1"/>
                </a:highlight>
                <a:latin typeface="DM Sans"/>
                <a:ea typeface="DM Sans"/>
                <a:cs typeface="DM Sans"/>
                <a:sym typeface="DM Sans"/>
              </a:rPr>
              <a:t> </a:t>
            </a:r>
            <a:r>
              <a:rPr lang="es" sz="1350">
                <a:latin typeface="DM Sans"/>
                <a:ea typeface="DM Sans"/>
                <a:cs typeface="DM Sans"/>
                <a:sym typeface="DM Sans"/>
              </a:rPr>
              <a:t>las aplicaciones y datos pueden ubicarse en un ambiente virtualizado propio de la empresa, separados de los recursos de otras empresas.</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9" name="Google Shape;7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0" name="Google Shape;80;p17"/>
          <p:cNvSpPr txBox="1"/>
          <p:nvPr/>
        </p:nvSpPr>
        <p:spPr>
          <a:xfrm>
            <a:off x="2690561" y="1451613"/>
            <a:ext cx="4281300" cy="239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el funcionamiento de los servidores.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sobre los dominios disponibles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8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Profundizar</a:t>
            </a:r>
            <a:r>
              <a:rPr lang="es" sz="1350">
                <a:solidFill>
                  <a:schemeClr val="lt1"/>
                </a:solidFill>
                <a:latin typeface="DM Sans"/>
                <a:ea typeface="DM Sans"/>
                <a:cs typeface="DM Sans"/>
                <a:sym typeface="DM Sans"/>
              </a:rPr>
              <a:t> sobre el Web Hosting</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Analizar y utilizar </a:t>
            </a:r>
            <a:r>
              <a:rPr lang="es" sz="1350">
                <a:solidFill>
                  <a:schemeClr val="lt1"/>
                </a:solidFill>
                <a:latin typeface="DM Sans"/>
                <a:ea typeface="DM Sans"/>
                <a:cs typeface="DM Sans"/>
                <a:sym typeface="DM Sans"/>
              </a:rPr>
              <a:t>el concepto de Cloud Hosting</a:t>
            </a:r>
            <a:endParaRPr sz="1350">
              <a:solidFill>
                <a:schemeClr val="lt1"/>
              </a:solidFill>
              <a:latin typeface="DM Sans"/>
              <a:ea typeface="DM Sans"/>
              <a:cs typeface="DM Sans"/>
              <a:sym typeface="DM Sans"/>
            </a:endParaRPr>
          </a:p>
        </p:txBody>
      </p:sp>
      <p:pic>
        <p:nvPicPr>
          <p:cNvPr id="81" name="Google Shape;81;p17"/>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2" name="Google Shape;82;p17"/>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cxnSp>
        <p:nvCxnSpPr>
          <p:cNvPr id="83" name="Google Shape;83;p17"/>
          <p:cNvCxnSpPr>
            <a:stCxn id="79" idx="2"/>
            <a:endCxn id="81"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pic>
        <p:nvPicPr>
          <p:cNvPr id="84" name="Google Shape;84;p17"/>
          <p:cNvPicPr preferRelativeResize="0"/>
          <p:nvPr/>
        </p:nvPicPr>
        <p:blipFill rotWithShape="1">
          <a:blip r:embed="rId3">
            <a:alphaModFix/>
          </a:blip>
          <a:srcRect b="0" l="0" r="0" t="0"/>
          <a:stretch/>
        </p:blipFill>
        <p:spPr>
          <a:xfrm>
            <a:off x="2172288" y="2852513"/>
            <a:ext cx="196975" cy="196975"/>
          </a:xfrm>
          <a:prstGeom prst="rect">
            <a:avLst/>
          </a:prstGeom>
          <a:noFill/>
          <a:ln>
            <a:noFill/>
          </a:ln>
        </p:spPr>
      </p:pic>
      <p:pic>
        <p:nvPicPr>
          <p:cNvPr id="85" name="Google Shape;85;p17"/>
          <p:cNvPicPr preferRelativeResize="0"/>
          <p:nvPr/>
        </p:nvPicPr>
        <p:blipFill rotWithShape="1">
          <a:blip r:embed="rId3">
            <a:alphaModFix/>
          </a:blip>
          <a:srcRect b="0" l="0" r="0" t="0"/>
          <a:stretch/>
        </p:blipFill>
        <p:spPr>
          <a:xfrm>
            <a:off x="2171988" y="3485913"/>
            <a:ext cx="196975" cy="196975"/>
          </a:xfrm>
          <a:prstGeom prst="rect">
            <a:avLst/>
          </a:prstGeom>
          <a:noFill/>
          <a:ln>
            <a:noFill/>
          </a:ln>
        </p:spPr>
      </p:pic>
      <p:cxnSp>
        <p:nvCxnSpPr>
          <p:cNvPr id="86" name="Google Shape;86;p17"/>
          <p:cNvCxnSpPr>
            <a:stCxn id="84" idx="2"/>
            <a:endCxn id="85" idx="0"/>
          </p:cNvCxnSpPr>
          <p:nvPr/>
        </p:nvCxnSpPr>
        <p:spPr>
          <a:xfrm flipH="1" rot="-5400000">
            <a:off x="2052825" y="32674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87" name="Google Shape;87;p17"/>
          <p:cNvCxnSpPr>
            <a:stCxn id="81" idx="2"/>
            <a:endCxn id="84" idx="0"/>
          </p:cNvCxnSpPr>
          <p:nvPr/>
        </p:nvCxnSpPr>
        <p:spPr>
          <a:xfrm flipH="1" rot="-5400000">
            <a:off x="2032576" y="2613738"/>
            <a:ext cx="4767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nvSpPr>
        <p:spPr>
          <a:xfrm>
            <a:off x="476250" y="362050"/>
            <a:ext cx="6053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se diferencia del web hosting tradicional?</a:t>
            </a:r>
            <a:endParaRPr b="1" i="0" sz="4000" u="none" cap="none" strike="noStrike">
              <a:solidFill>
                <a:schemeClr val="dk1"/>
              </a:solidFill>
              <a:latin typeface="DM Sans"/>
              <a:ea typeface="DM Sans"/>
              <a:cs typeface="DM Sans"/>
              <a:sym typeface="DM Sans"/>
            </a:endParaRPr>
          </a:p>
        </p:txBody>
      </p:sp>
      <p:sp>
        <p:nvSpPr>
          <p:cNvPr id="369" name="Google Shape;369;p53"/>
          <p:cNvSpPr txBox="1"/>
          <p:nvPr/>
        </p:nvSpPr>
        <p:spPr>
          <a:xfrm>
            <a:off x="476250" y="2432375"/>
            <a:ext cx="4605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hosting compartido tradicional no es tan potente como el cloud hosting.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Debido a la naturaleza compartida del servidor, sólo puede manejar una cantidad limitada de tráfico: entre 10 y cien mil visitantes mensuales.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370" name="Google Shape;370;p53"/>
          <p:cNvPicPr preferRelativeResize="0"/>
          <p:nvPr/>
        </p:nvPicPr>
        <p:blipFill rotWithShape="1">
          <a:blip r:embed="rId3">
            <a:alphaModFix/>
          </a:blip>
          <a:srcRect b="0" l="6598" r="7038" t="21266"/>
          <a:stretch/>
        </p:blipFill>
        <p:spPr>
          <a:xfrm>
            <a:off x="5081376" y="2281625"/>
            <a:ext cx="3673626" cy="1674475"/>
          </a:xfrm>
          <a:prstGeom prst="rect">
            <a:avLst/>
          </a:prstGeom>
          <a:noFill/>
          <a:ln>
            <a:noFill/>
          </a:ln>
        </p:spPr>
      </p:pic>
      <p:sp>
        <p:nvSpPr>
          <p:cNvPr id="371" name="Google Shape;371;p53"/>
          <p:cNvSpPr txBox="1"/>
          <p:nvPr/>
        </p:nvSpPr>
        <p:spPr>
          <a:xfrm>
            <a:off x="476250" y="4591050"/>
            <a:ext cx="399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100">
                <a:solidFill>
                  <a:srgbClr val="B7B7B7"/>
                </a:solidFill>
                <a:latin typeface="DM Sans"/>
                <a:ea typeface="DM Sans"/>
                <a:cs typeface="DM Sans"/>
                <a:sym typeface="DM Sans"/>
              </a:rPr>
              <a:t>Fuente de imagen: </a:t>
            </a:r>
            <a:r>
              <a:rPr lang="es" sz="1100" u="sng">
                <a:solidFill>
                  <a:schemeClr val="hlink"/>
                </a:solidFill>
                <a:latin typeface="DM Sans"/>
                <a:ea typeface="DM Sans"/>
                <a:cs typeface="DM Sans"/>
                <a:sym typeface="DM Sans"/>
                <a:hlinkClick r:id="rId4"/>
              </a:rPr>
              <a:t>Neothek</a:t>
            </a:r>
            <a:endParaRPr sz="1100">
              <a:solidFill>
                <a:srgbClr val="B7B7B7"/>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476250" y="362050"/>
            <a:ext cx="6053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se diferencia del web hosting tradicional?</a:t>
            </a:r>
            <a:endParaRPr b="1" i="0" sz="4000" u="none" cap="none" strike="noStrike">
              <a:solidFill>
                <a:schemeClr val="dk1"/>
              </a:solidFill>
              <a:latin typeface="DM Sans"/>
              <a:ea typeface="DM Sans"/>
              <a:cs typeface="DM Sans"/>
              <a:sym typeface="DM Sans"/>
            </a:endParaRPr>
          </a:p>
        </p:txBody>
      </p:sp>
      <p:sp>
        <p:nvSpPr>
          <p:cNvPr id="377" name="Google Shape;377;p54"/>
          <p:cNvSpPr txBox="1"/>
          <p:nvPr/>
        </p:nvSpPr>
        <p:spPr>
          <a:xfrm>
            <a:off x="476250" y="2536050"/>
            <a:ext cx="44934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cantidad exacta depende del ancho de banda, la capacidad de almacenamiento y la potencia de procesamiento disponibles.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obstante, puede ser una solución útil para quienes buscan crear un sitio web personal o una pequeña tienda online.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378" name="Google Shape;378;p54"/>
          <p:cNvPicPr preferRelativeResize="0"/>
          <p:nvPr/>
        </p:nvPicPr>
        <p:blipFill rotWithShape="1">
          <a:blip r:embed="rId3">
            <a:alphaModFix/>
          </a:blip>
          <a:srcRect b="0" l="6598" r="7038" t="21266"/>
          <a:stretch/>
        </p:blipFill>
        <p:spPr>
          <a:xfrm>
            <a:off x="5081376" y="2281625"/>
            <a:ext cx="3673626" cy="1674475"/>
          </a:xfrm>
          <a:prstGeom prst="rect">
            <a:avLst/>
          </a:prstGeom>
          <a:noFill/>
          <a:ln>
            <a:noFill/>
          </a:ln>
        </p:spPr>
      </p:pic>
      <p:sp>
        <p:nvSpPr>
          <p:cNvPr id="379" name="Google Shape;379;p54"/>
          <p:cNvSpPr txBox="1"/>
          <p:nvPr/>
        </p:nvSpPr>
        <p:spPr>
          <a:xfrm>
            <a:off x="476250" y="4591050"/>
            <a:ext cx="399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100">
                <a:solidFill>
                  <a:srgbClr val="B7B7B7"/>
                </a:solidFill>
                <a:latin typeface="DM Sans"/>
                <a:ea typeface="DM Sans"/>
                <a:cs typeface="DM Sans"/>
                <a:sym typeface="DM Sans"/>
              </a:rPr>
              <a:t>Fuente de imagen: </a:t>
            </a:r>
            <a:r>
              <a:rPr lang="es" sz="1100" u="sng">
                <a:solidFill>
                  <a:schemeClr val="hlink"/>
                </a:solidFill>
                <a:latin typeface="DM Sans"/>
                <a:ea typeface="DM Sans"/>
                <a:cs typeface="DM Sans"/>
                <a:sym typeface="DM Sans"/>
                <a:hlinkClick r:id="rId4"/>
              </a:rPr>
              <a:t>Neothek</a:t>
            </a:r>
            <a:endParaRPr sz="1100">
              <a:solidFill>
                <a:srgbClr val="B7B7B7"/>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5" name="Google Shape;385;p5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nvSpPr>
        <p:spPr>
          <a:xfrm>
            <a:off x="1501775"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Utilizar</a:t>
            </a:r>
            <a:r>
              <a:rPr b="1" lang="es" sz="4000">
                <a:solidFill>
                  <a:schemeClr val="dk1"/>
                </a:solidFill>
                <a:latin typeface="DM Sans"/>
                <a:ea typeface="DM Sans"/>
                <a:cs typeface="DM Sans"/>
                <a:sym typeface="DM Sans"/>
              </a:rPr>
              <a:t> un Hosting</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sp>
        <p:nvSpPr>
          <p:cNvPr id="396" name="Google Shape;396;p57"/>
          <p:cNvSpPr txBox="1"/>
          <p:nvPr/>
        </p:nvSpPr>
        <p:spPr>
          <a:xfrm>
            <a:off x="5268675" y="1702400"/>
            <a:ext cx="309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nuestro proyecto, vamos a usar el hosting gratuito </a:t>
            </a:r>
            <a:r>
              <a:rPr b="1" lang="es" sz="1350">
                <a:latin typeface="DM Sans"/>
                <a:ea typeface="DM Sans"/>
                <a:cs typeface="DM Sans"/>
                <a:sym typeface="DM Sans"/>
              </a:rPr>
              <a:t>Infinity Free</a:t>
            </a:r>
            <a:endParaRPr b="1" sz="1350">
              <a:latin typeface="DM Sans"/>
              <a:ea typeface="DM Sans"/>
              <a:cs typeface="DM Sans"/>
              <a:sym typeface="DM Sans"/>
            </a:endParaRPr>
          </a:p>
        </p:txBody>
      </p:sp>
      <p:sp>
        <p:nvSpPr>
          <p:cNvPr id="397" name="Google Shape;397;p57"/>
          <p:cNvSpPr txBox="1"/>
          <p:nvPr/>
        </p:nvSpPr>
        <p:spPr>
          <a:xfrm>
            <a:off x="5268675" y="2349900"/>
            <a:ext cx="3041100" cy="443700"/>
          </a:xfrm>
          <a:prstGeom prst="rect">
            <a:avLst/>
          </a:prstGeom>
          <a:solidFill>
            <a:srgbClr val="EEEEE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50" u="sng">
                <a:solidFill>
                  <a:schemeClr val="hlink"/>
                </a:solidFill>
                <a:latin typeface="DM Sans"/>
                <a:ea typeface="DM Sans"/>
                <a:cs typeface="DM Sans"/>
                <a:sym typeface="DM Sans"/>
                <a:hlinkClick r:id="rId3"/>
              </a:rPr>
              <a:t>https://www.infinityfree.net/</a:t>
            </a:r>
            <a:endParaRPr b="1" sz="1350">
              <a:solidFill>
                <a:srgbClr val="0000FF"/>
              </a:solidFill>
              <a:latin typeface="DM Sans"/>
              <a:ea typeface="DM Sans"/>
              <a:cs typeface="DM Sans"/>
              <a:sym typeface="DM Sans"/>
            </a:endParaRPr>
          </a:p>
        </p:txBody>
      </p:sp>
      <p:pic>
        <p:nvPicPr>
          <p:cNvPr id="398" name="Google Shape;398;p57"/>
          <p:cNvPicPr preferRelativeResize="0"/>
          <p:nvPr/>
        </p:nvPicPr>
        <p:blipFill>
          <a:blip r:embed="rId4">
            <a:alphaModFix/>
          </a:blip>
          <a:stretch>
            <a:fillRect/>
          </a:stretch>
        </p:blipFill>
        <p:spPr>
          <a:xfrm>
            <a:off x="5285775" y="2762071"/>
            <a:ext cx="2951725" cy="1627582"/>
          </a:xfrm>
          <a:prstGeom prst="rect">
            <a:avLst/>
          </a:prstGeom>
          <a:noFill/>
          <a:ln>
            <a:noFill/>
          </a:ln>
        </p:spPr>
      </p:pic>
      <p:pic>
        <p:nvPicPr>
          <p:cNvPr id="399" name="Google Shape;399;p57"/>
          <p:cNvPicPr preferRelativeResize="0"/>
          <p:nvPr/>
        </p:nvPicPr>
        <p:blipFill>
          <a:blip r:embed="rId5">
            <a:alphaModFix/>
          </a:blip>
          <a:stretch>
            <a:fillRect/>
          </a:stretch>
        </p:blipFill>
        <p:spPr>
          <a:xfrm>
            <a:off x="773925" y="2349900"/>
            <a:ext cx="3772725" cy="1143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sp>
        <p:nvSpPr>
          <p:cNvPr id="405" name="Google Shape;405;p58"/>
          <p:cNvSpPr txBox="1"/>
          <p:nvPr/>
        </p:nvSpPr>
        <p:spPr>
          <a:xfrm>
            <a:off x="579100" y="1358425"/>
            <a:ext cx="639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Luego de registrarte, podrás acceder a la plataforma, y verás la siguiente pantalla. Elige la opción </a:t>
            </a:r>
            <a:r>
              <a:rPr b="1" lang="es" sz="1350">
                <a:latin typeface="DM Sans"/>
                <a:ea typeface="DM Sans"/>
                <a:cs typeface="DM Sans"/>
                <a:sym typeface="DM Sans"/>
              </a:rPr>
              <a:t>“create account”</a:t>
            </a:r>
            <a:endParaRPr sz="1350">
              <a:latin typeface="DM Sans"/>
              <a:ea typeface="DM Sans"/>
              <a:cs typeface="DM Sans"/>
              <a:sym typeface="DM Sans"/>
            </a:endParaRPr>
          </a:p>
        </p:txBody>
      </p:sp>
      <p:pic>
        <p:nvPicPr>
          <p:cNvPr id="406" name="Google Shape;406;p58"/>
          <p:cNvPicPr preferRelativeResize="0"/>
          <p:nvPr/>
        </p:nvPicPr>
        <p:blipFill>
          <a:blip r:embed="rId3">
            <a:alphaModFix/>
          </a:blip>
          <a:stretch>
            <a:fillRect/>
          </a:stretch>
        </p:blipFill>
        <p:spPr>
          <a:xfrm>
            <a:off x="527762" y="1958725"/>
            <a:ext cx="8088476" cy="2242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pic>
        <p:nvPicPr>
          <p:cNvPr id="412" name="Google Shape;412;p59"/>
          <p:cNvPicPr preferRelativeResize="0"/>
          <p:nvPr/>
        </p:nvPicPr>
        <p:blipFill>
          <a:blip r:embed="rId3">
            <a:alphaModFix/>
          </a:blip>
          <a:stretch>
            <a:fillRect/>
          </a:stretch>
        </p:blipFill>
        <p:spPr>
          <a:xfrm>
            <a:off x="473350" y="1358425"/>
            <a:ext cx="5087217" cy="3480275"/>
          </a:xfrm>
          <a:prstGeom prst="rect">
            <a:avLst/>
          </a:prstGeom>
          <a:noFill/>
          <a:ln>
            <a:noFill/>
          </a:ln>
        </p:spPr>
      </p:pic>
      <p:sp>
        <p:nvSpPr>
          <p:cNvPr id="413" name="Google Shape;413;p59"/>
          <p:cNvSpPr txBox="1"/>
          <p:nvPr/>
        </p:nvSpPr>
        <p:spPr>
          <a:xfrm>
            <a:off x="5738400" y="1551613"/>
            <a:ext cx="25653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primer paso, podrás elegir el subdominio de tu proyecto.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Dado que estamos usando un hosting gratuito, una de las limitaciones es que se debe mantener el dominio del propio hosting.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Al hacer click en </a:t>
            </a:r>
            <a:r>
              <a:rPr b="1" lang="es" sz="1350">
                <a:latin typeface="DM Sans"/>
                <a:ea typeface="DM Sans"/>
                <a:cs typeface="DM Sans"/>
                <a:sym typeface="DM Sans"/>
              </a:rPr>
              <a:t>“Check Availabillity”</a:t>
            </a:r>
            <a:r>
              <a:rPr lang="es" sz="1350">
                <a:latin typeface="DM Sans"/>
                <a:ea typeface="DM Sans"/>
                <a:cs typeface="DM Sans"/>
                <a:sym typeface="DM Sans"/>
              </a:rPr>
              <a:t> vamos a asegurarnos de que la dirección esté disponible.</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sp>
        <p:nvSpPr>
          <p:cNvPr id="419" name="Google Shape;419;p60"/>
          <p:cNvSpPr txBox="1"/>
          <p:nvPr/>
        </p:nvSpPr>
        <p:spPr>
          <a:xfrm>
            <a:off x="5738400" y="1551613"/>
            <a:ext cx="2565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segundo paso nos permite ingresar info adicional. Puedes modificarla o dejar la que se genera por defecto.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Una vez completados todos los campos, haremos click en </a:t>
            </a:r>
            <a:r>
              <a:rPr b="1" lang="es" sz="1350">
                <a:latin typeface="DM Sans"/>
                <a:ea typeface="DM Sans"/>
                <a:cs typeface="DM Sans"/>
                <a:sym typeface="DM Sans"/>
              </a:rPr>
              <a:t>“Create Account”</a:t>
            </a:r>
            <a:endParaRPr b="1" sz="1350">
              <a:latin typeface="DM Sans"/>
              <a:ea typeface="DM Sans"/>
              <a:cs typeface="DM Sans"/>
              <a:sym typeface="DM Sans"/>
            </a:endParaRPr>
          </a:p>
        </p:txBody>
      </p:sp>
      <p:pic>
        <p:nvPicPr>
          <p:cNvPr id="420" name="Google Shape;420;p60"/>
          <p:cNvPicPr preferRelativeResize="0"/>
          <p:nvPr/>
        </p:nvPicPr>
        <p:blipFill rotWithShape="1">
          <a:blip r:embed="rId3">
            <a:alphaModFix/>
          </a:blip>
          <a:srcRect b="0" l="31945" r="0" t="16881"/>
          <a:stretch/>
        </p:blipFill>
        <p:spPr>
          <a:xfrm>
            <a:off x="876119" y="1537200"/>
            <a:ext cx="3787907" cy="3301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sp>
        <p:nvSpPr>
          <p:cNvPr id="426" name="Google Shape;426;p61"/>
          <p:cNvSpPr txBox="1"/>
          <p:nvPr/>
        </p:nvSpPr>
        <p:spPr>
          <a:xfrm>
            <a:off x="5738400" y="1551613"/>
            <a:ext cx="25653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¡Felicitaciones! Ya está creada la cuenta. En esta pantalla podemos ver el usuario, y acceder al panel de control. Para eso debemos conceder (o no) permiso para que se nos envíen emails.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Atención! </a:t>
            </a:r>
            <a:r>
              <a:rPr lang="es" sz="1350">
                <a:latin typeface="DM Sans"/>
                <a:ea typeface="DM Sans"/>
                <a:cs typeface="DM Sans"/>
                <a:sym typeface="DM Sans"/>
              </a:rPr>
              <a:t>Puede demorar entre 5 minutos y 72 hs que el sitio esté totalmente operativo. Ten paciencia, y prueba con F5.</a:t>
            </a:r>
            <a:endParaRPr sz="1350">
              <a:latin typeface="DM Sans"/>
              <a:ea typeface="DM Sans"/>
              <a:cs typeface="DM Sans"/>
              <a:sym typeface="DM Sans"/>
            </a:endParaRPr>
          </a:p>
        </p:txBody>
      </p:sp>
      <p:pic>
        <p:nvPicPr>
          <p:cNvPr id="427" name="Google Shape;427;p61"/>
          <p:cNvPicPr preferRelativeResize="0"/>
          <p:nvPr/>
        </p:nvPicPr>
        <p:blipFill>
          <a:blip r:embed="rId3">
            <a:alphaModFix/>
          </a:blip>
          <a:stretch>
            <a:fillRect/>
          </a:stretch>
        </p:blipFill>
        <p:spPr>
          <a:xfrm>
            <a:off x="152400" y="1510825"/>
            <a:ext cx="4482531" cy="3480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a:t>
            </a:r>
            <a:endParaRPr b="1" sz="4000">
              <a:solidFill>
                <a:schemeClr val="dk1"/>
              </a:solidFill>
              <a:latin typeface="DM Sans"/>
              <a:ea typeface="DM Sans"/>
              <a:cs typeface="DM Sans"/>
              <a:sym typeface="DM Sans"/>
            </a:endParaRPr>
          </a:p>
        </p:txBody>
      </p:sp>
      <p:sp>
        <p:nvSpPr>
          <p:cNvPr id="433" name="Google Shape;433;p62"/>
          <p:cNvSpPr txBox="1"/>
          <p:nvPr/>
        </p:nvSpPr>
        <p:spPr>
          <a:xfrm>
            <a:off x="5886975" y="1713888"/>
            <a:ext cx="25080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la pantalla principal del panel de control, debemos setear varios detalles. En primer lugar, vamos a buscar los datos necesarios </a:t>
            </a:r>
            <a:r>
              <a:rPr lang="es" sz="1350">
                <a:latin typeface="DM Sans"/>
                <a:ea typeface="DM Sans"/>
                <a:cs typeface="DM Sans"/>
                <a:sym typeface="DM Sans"/>
              </a:rPr>
              <a:t>para</a:t>
            </a:r>
            <a:r>
              <a:rPr lang="es" sz="1350">
                <a:latin typeface="DM Sans"/>
                <a:ea typeface="DM Sans"/>
                <a:cs typeface="DM Sans"/>
                <a:sym typeface="DM Sans"/>
              </a:rPr>
              <a:t> realizar la subida de los archivos.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Debes dirigirte a </a:t>
            </a:r>
            <a:r>
              <a:rPr b="1" lang="es" sz="1350">
                <a:latin typeface="DM Sans"/>
                <a:ea typeface="DM Sans"/>
                <a:cs typeface="DM Sans"/>
                <a:sym typeface="DM Sans"/>
              </a:rPr>
              <a:t>“Account settings”</a:t>
            </a:r>
            <a:r>
              <a:rPr lang="es" sz="1350">
                <a:latin typeface="DM Sans"/>
                <a:ea typeface="DM Sans"/>
                <a:cs typeface="DM Sans"/>
                <a:sym typeface="DM Sans"/>
              </a:rPr>
              <a:t> y verás los datos que necesitas para el FileZilla (programa de FTP que utilizarás para subir el sitio).</a:t>
            </a:r>
            <a:endParaRPr sz="1350">
              <a:latin typeface="DM Sans"/>
              <a:ea typeface="DM Sans"/>
              <a:cs typeface="DM Sans"/>
              <a:sym typeface="DM Sans"/>
            </a:endParaRPr>
          </a:p>
        </p:txBody>
      </p:sp>
      <p:pic>
        <p:nvPicPr>
          <p:cNvPr id="434" name="Google Shape;434;p62"/>
          <p:cNvPicPr preferRelativeResize="0"/>
          <p:nvPr/>
        </p:nvPicPr>
        <p:blipFill rotWithShape="1">
          <a:blip r:embed="rId3">
            <a:alphaModFix/>
          </a:blip>
          <a:srcRect b="0" l="2253" r="14295" t="0"/>
          <a:stretch/>
        </p:blipFill>
        <p:spPr>
          <a:xfrm>
            <a:off x="669275" y="2075800"/>
            <a:ext cx="5007624" cy="2162175"/>
          </a:xfrm>
          <a:prstGeom prst="rect">
            <a:avLst/>
          </a:prstGeom>
          <a:noFill/>
          <a:ln>
            <a:noFill/>
          </a:ln>
        </p:spPr>
      </p:pic>
      <p:sp>
        <p:nvSpPr>
          <p:cNvPr id="435" name="Google Shape;435;p62"/>
          <p:cNvSpPr txBox="1"/>
          <p:nvPr/>
        </p:nvSpPr>
        <p:spPr>
          <a:xfrm>
            <a:off x="476250" y="4350300"/>
            <a:ext cx="528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¡Atención! Si olvidaste tu contraseña, revisa </a:t>
            </a:r>
            <a:r>
              <a:rPr lang="es" sz="1350">
                <a:solidFill>
                  <a:schemeClr val="dk1"/>
                </a:solidFill>
                <a:highlight>
                  <a:schemeClr val="accent6"/>
                </a:highlight>
                <a:latin typeface="DM Sans"/>
                <a:ea typeface="DM Sans"/>
                <a:cs typeface="DM Sans"/>
                <a:sym typeface="DM Sans"/>
              </a:rPr>
              <a:t>cómo</a:t>
            </a:r>
            <a:r>
              <a:rPr lang="es" sz="1350">
                <a:solidFill>
                  <a:schemeClr val="dk1"/>
                </a:solidFill>
                <a:highlight>
                  <a:schemeClr val="accent6"/>
                </a:highlight>
                <a:latin typeface="DM Sans"/>
                <a:ea typeface="DM Sans"/>
                <a:cs typeface="DM Sans"/>
                <a:sym typeface="DM Sans"/>
              </a:rPr>
              <a:t> visualizarla en la siguiente diapositiva</a:t>
            </a:r>
            <a:endParaRPr>
              <a:highlight>
                <a:schemeClr val="accent6"/>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08 - Parte II</a:t>
            </a:r>
            <a:endParaRPr b="0" i="0" sz="1400" u="none" cap="none" strike="noStrike">
              <a:solidFill>
                <a:srgbClr val="000000"/>
              </a:solidFill>
              <a:latin typeface="DM Sans"/>
              <a:ea typeface="DM Sans"/>
              <a:cs typeface="DM Sans"/>
              <a:sym typeface="DM Sans"/>
            </a:endParaRPr>
          </a:p>
        </p:txBody>
      </p:sp>
      <p:sp>
        <p:nvSpPr>
          <p:cNvPr id="93" name="Google Shape;93;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94" name="Google Shape;94;p18"/>
          <p:cNvSpPr txBox="1"/>
          <p:nvPr/>
        </p:nvSpPr>
        <p:spPr>
          <a:xfrm>
            <a:off x="465275" y="1407450"/>
            <a:ext cx="38346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SEO:</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“Search Engine Optimization”, es decir, Optimización para Motores de Búsqueda.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Son estrategias y métodos para ayudar a atraer más visitas desde los motores de búsqueda, al lograr que el contenido de la web se posicione mejor en los resultados.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SEO on-page: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optimizaciones que podemos controlar dentro de nuestro sitio. Incluye: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 keywords (Palabras clave)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meta description (Meta descripciones)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títulos de páginas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jerarquía de encabezados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contenido textual</a:t>
            </a:r>
            <a:endParaRPr sz="1350">
              <a:solidFill>
                <a:schemeClr val="dk1"/>
              </a:solidFill>
              <a:latin typeface="DM Sans"/>
              <a:ea typeface="DM Sans"/>
              <a:cs typeface="DM Sans"/>
              <a:sym typeface="DM Sans"/>
            </a:endParaRPr>
          </a:p>
        </p:txBody>
      </p:sp>
      <p:sp>
        <p:nvSpPr>
          <p:cNvPr id="95" name="Google Shape;95;p18"/>
          <p:cNvSpPr txBox="1"/>
          <p:nvPr/>
        </p:nvSpPr>
        <p:spPr>
          <a:xfrm>
            <a:off x="4519500" y="1407450"/>
            <a:ext cx="40323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SEO off-page: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optimizaciones que se pueden realizar en otros sitios web para ayudar a mejorar un sitio web diferente. Incluye: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Promoción y señales en redes sociales.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Enlaces en otros sitios web relacionados.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SEO técnico:</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optimizaciones que ayudan a los buscadores a rastrear e indexar las páginas web de manera más eficiente. Incluye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Mejorar la velocidad de carga de la página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Organizar la jerarquía de archivos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Crear un mapa de sitio (Sitemap)</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SEO local:</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optimizaciones que ayudan a un sitio web a ganar visibilidad en los resultados de búsqueda locales</a:t>
            </a:r>
            <a:endParaRPr sz="135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gratuito - contraseña</a:t>
            </a:r>
            <a:endParaRPr b="1" sz="4000">
              <a:solidFill>
                <a:schemeClr val="dk1"/>
              </a:solidFill>
              <a:latin typeface="DM Sans"/>
              <a:ea typeface="DM Sans"/>
              <a:cs typeface="DM Sans"/>
              <a:sym typeface="DM Sans"/>
            </a:endParaRPr>
          </a:p>
        </p:txBody>
      </p:sp>
      <p:sp>
        <p:nvSpPr>
          <p:cNvPr id="441" name="Google Shape;441;p63"/>
          <p:cNvSpPr txBox="1"/>
          <p:nvPr/>
        </p:nvSpPr>
        <p:spPr>
          <a:xfrm>
            <a:off x="388452" y="3966400"/>
            <a:ext cx="4432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Dirígete al </a:t>
            </a:r>
            <a:r>
              <a:rPr b="1" lang="es" sz="1350">
                <a:latin typeface="DM Sans"/>
                <a:ea typeface="DM Sans"/>
                <a:cs typeface="DM Sans"/>
                <a:sym typeface="DM Sans"/>
              </a:rPr>
              <a:t>“Client Area”.</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Selecciona la</a:t>
            </a:r>
            <a:r>
              <a:rPr b="1" lang="es" sz="1350">
                <a:latin typeface="DM Sans"/>
                <a:ea typeface="DM Sans"/>
                <a:cs typeface="DM Sans"/>
                <a:sym typeface="DM Sans"/>
              </a:rPr>
              <a:t> cuenta de tu sitio.</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a:t>
            </a:r>
            <a:r>
              <a:rPr b="1" lang="es" sz="1350">
                <a:latin typeface="DM Sans"/>
                <a:ea typeface="DM Sans"/>
                <a:cs typeface="DM Sans"/>
                <a:sym typeface="DM Sans"/>
              </a:rPr>
              <a:t>“Account Details”</a:t>
            </a:r>
            <a:r>
              <a:rPr lang="es" sz="1350">
                <a:latin typeface="DM Sans"/>
                <a:ea typeface="DM Sans"/>
                <a:cs typeface="DM Sans"/>
                <a:sym typeface="DM Sans"/>
              </a:rPr>
              <a:t> podrás visualizar la contraseña.</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grpSp>
        <p:nvGrpSpPr>
          <p:cNvPr id="442" name="Google Shape;442;p63"/>
          <p:cNvGrpSpPr/>
          <p:nvPr/>
        </p:nvGrpSpPr>
        <p:grpSpPr>
          <a:xfrm>
            <a:off x="561350" y="1366825"/>
            <a:ext cx="2162175" cy="1302925"/>
            <a:chOff x="561350" y="1366825"/>
            <a:chExt cx="2162175" cy="1302925"/>
          </a:xfrm>
        </p:grpSpPr>
        <p:pic>
          <p:nvPicPr>
            <p:cNvPr id="443" name="Google Shape;443;p63"/>
            <p:cNvPicPr preferRelativeResize="0"/>
            <p:nvPr/>
          </p:nvPicPr>
          <p:blipFill rotWithShape="1">
            <a:blip r:embed="rId3">
              <a:alphaModFix/>
            </a:blip>
            <a:srcRect b="27625" l="0" r="0" t="0"/>
            <a:stretch/>
          </p:blipFill>
          <p:spPr>
            <a:xfrm>
              <a:off x="561350" y="1366825"/>
              <a:ext cx="2162175" cy="1302925"/>
            </a:xfrm>
            <a:prstGeom prst="rect">
              <a:avLst/>
            </a:prstGeom>
            <a:noFill/>
            <a:ln>
              <a:noFill/>
            </a:ln>
          </p:spPr>
        </p:pic>
        <p:sp>
          <p:nvSpPr>
            <p:cNvPr id="444" name="Google Shape;444;p63"/>
            <p:cNvSpPr/>
            <p:nvPr/>
          </p:nvSpPr>
          <p:spPr>
            <a:xfrm>
              <a:off x="892375" y="1901325"/>
              <a:ext cx="1735200" cy="3966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63"/>
          <p:cNvGrpSpPr/>
          <p:nvPr/>
        </p:nvGrpSpPr>
        <p:grpSpPr>
          <a:xfrm>
            <a:off x="561350" y="2764625"/>
            <a:ext cx="3247225" cy="1200150"/>
            <a:chOff x="2986950" y="1713900"/>
            <a:chExt cx="3247225" cy="1200150"/>
          </a:xfrm>
        </p:grpSpPr>
        <p:pic>
          <p:nvPicPr>
            <p:cNvPr id="446" name="Google Shape;446;p63"/>
            <p:cNvPicPr preferRelativeResize="0"/>
            <p:nvPr/>
          </p:nvPicPr>
          <p:blipFill rotWithShape="1">
            <a:blip r:embed="rId4">
              <a:alphaModFix/>
            </a:blip>
            <a:srcRect b="0" l="2483" r="16347" t="0"/>
            <a:stretch/>
          </p:blipFill>
          <p:spPr>
            <a:xfrm>
              <a:off x="2986950" y="1713900"/>
              <a:ext cx="3247225" cy="1200150"/>
            </a:xfrm>
            <a:prstGeom prst="rect">
              <a:avLst/>
            </a:prstGeom>
            <a:noFill/>
            <a:ln>
              <a:noFill/>
            </a:ln>
          </p:spPr>
        </p:pic>
        <p:sp>
          <p:nvSpPr>
            <p:cNvPr id="447" name="Google Shape;447;p63"/>
            <p:cNvSpPr/>
            <p:nvPr/>
          </p:nvSpPr>
          <p:spPr>
            <a:xfrm>
              <a:off x="2986950" y="2373450"/>
              <a:ext cx="3247200" cy="3966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63"/>
          <p:cNvGrpSpPr/>
          <p:nvPr/>
        </p:nvGrpSpPr>
        <p:grpSpPr>
          <a:xfrm>
            <a:off x="4263525" y="1358425"/>
            <a:ext cx="4350924" cy="2223425"/>
            <a:chOff x="4263525" y="1358425"/>
            <a:chExt cx="4350924" cy="2223425"/>
          </a:xfrm>
        </p:grpSpPr>
        <p:pic>
          <p:nvPicPr>
            <p:cNvPr id="449" name="Google Shape;449;p63"/>
            <p:cNvPicPr preferRelativeResize="0"/>
            <p:nvPr/>
          </p:nvPicPr>
          <p:blipFill rotWithShape="1">
            <a:blip r:embed="rId5">
              <a:alphaModFix/>
            </a:blip>
            <a:srcRect b="26825" l="4039" r="0" t="0"/>
            <a:stretch/>
          </p:blipFill>
          <p:spPr>
            <a:xfrm>
              <a:off x="4263525" y="1358425"/>
              <a:ext cx="4350924" cy="2223425"/>
            </a:xfrm>
            <a:prstGeom prst="rect">
              <a:avLst/>
            </a:prstGeom>
            <a:noFill/>
            <a:ln>
              <a:noFill/>
            </a:ln>
          </p:spPr>
        </p:pic>
        <p:sp>
          <p:nvSpPr>
            <p:cNvPr id="450" name="Google Shape;450;p63"/>
            <p:cNvSpPr/>
            <p:nvPr/>
          </p:nvSpPr>
          <p:spPr>
            <a:xfrm>
              <a:off x="6829075" y="2152875"/>
              <a:ext cx="1785300" cy="6117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Filezilla</a:t>
            </a:r>
            <a:endParaRPr b="1" sz="4000">
              <a:solidFill>
                <a:schemeClr val="dk1"/>
              </a:solidFill>
              <a:latin typeface="DM Sans"/>
              <a:ea typeface="DM Sans"/>
              <a:cs typeface="DM Sans"/>
              <a:sym typeface="DM Sans"/>
            </a:endParaRPr>
          </a:p>
        </p:txBody>
      </p:sp>
      <p:sp>
        <p:nvSpPr>
          <p:cNvPr id="456" name="Google Shape;456;p64"/>
          <p:cNvSpPr txBox="1"/>
          <p:nvPr/>
        </p:nvSpPr>
        <p:spPr>
          <a:xfrm>
            <a:off x="5886975" y="1767475"/>
            <a:ext cx="2508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usar el FTP, necesitas un programa, por lo que deberás descargar </a:t>
            </a:r>
            <a:r>
              <a:rPr b="1" lang="es" sz="1350">
                <a:latin typeface="DM Sans"/>
                <a:ea typeface="DM Sans"/>
                <a:cs typeface="DM Sans"/>
                <a:sym typeface="DM Sans"/>
              </a:rPr>
              <a:t>FileZilla.</a:t>
            </a:r>
            <a:endParaRPr b="1" sz="1350">
              <a:latin typeface="DM Sans"/>
              <a:ea typeface="DM Sans"/>
              <a:cs typeface="DM Sans"/>
              <a:sym typeface="DM Sans"/>
            </a:endParaRPr>
          </a:p>
        </p:txBody>
      </p:sp>
      <p:pic>
        <p:nvPicPr>
          <p:cNvPr id="457" name="Google Shape;457;p64"/>
          <p:cNvPicPr preferRelativeResize="0"/>
          <p:nvPr/>
        </p:nvPicPr>
        <p:blipFill>
          <a:blip r:embed="rId3">
            <a:alphaModFix/>
          </a:blip>
          <a:stretch>
            <a:fillRect/>
          </a:stretch>
        </p:blipFill>
        <p:spPr>
          <a:xfrm>
            <a:off x="473350" y="1862800"/>
            <a:ext cx="5316650" cy="1140800"/>
          </a:xfrm>
          <a:prstGeom prst="rect">
            <a:avLst/>
          </a:prstGeom>
          <a:noFill/>
          <a:ln cap="flat" cmpd="sng" w="28575">
            <a:solidFill>
              <a:srgbClr val="E0FF00"/>
            </a:solidFill>
            <a:prstDash val="solid"/>
            <a:round/>
            <a:headEnd len="sm" w="sm" type="none"/>
            <a:tailEnd len="sm" w="sm" type="none"/>
          </a:ln>
        </p:spPr>
      </p:pic>
      <p:sp>
        <p:nvSpPr>
          <p:cNvPr id="458" name="Google Shape;458;p64"/>
          <p:cNvSpPr txBox="1"/>
          <p:nvPr/>
        </p:nvSpPr>
        <p:spPr>
          <a:xfrm>
            <a:off x="693300" y="3451950"/>
            <a:ext cx="7757400" cy="11409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s" sz="1350" u="sng">
                <a:solidFill>
                  <a:schemeClr val="hlink"/>
                </a:solidFill>
                <a:latin typeface="DM Sans"/>
                <a:ea typeface="DM Sans"/>
                <a:cs typeface="DM Sans"/>
                <a:sym typeface="DM Sans"/>
                <a:hlinkClick r:id="rId4"/>
              </a:rPr>
              <a:t>Descargar para Windows de 32 bits</a:t>
            </a:r>
            <a:endParaRPr sz="1350">
              <a:solidFill>
                <a:schemeClr val="accent5"/>
              </a:solidFill>
              <a:latin typeface="DM Sans"/>
              <a:ea typeface="DM Sans"/>
              <a:cs typeface="DM Sans"/>
              <a:sym typeface="DM Sans"/>
            </a:endParaRPr>
          </a:p>
          <a:p>
            <a:pPr indent="0" lvl="0" marL="457200" rtl="0" algn="ctr">
              <a:lnSpc>
                <a:spcPct val="150000"/>
              </a:lnSpc>
              <a:spcBef>
                <a:spcPts val="0"/>
              </a:spcBef>
              <a:spcAft>
                <a:spcPts val="0"/>
              </a:spcAft>
              <a:buNone/>
            </a:pPr>
            <a:r>
              <a:rPr lang="es" sz="1350" u="sng">
                <a:solidFill>
                  <a:schemeClr val="hlink"/>
                </a:solidFill>
                <a:latin typeface="DM Sans"/>
                <a:ea typeface="DM Sans"/>
                <a:cs typeface="DM Sans"/>
                <a:sym typeface="DM Sans"/>
                <a:hlinkClick r:id="rId5"/>
              </a:rPr>
              <a:t>Descargar para Windows de 64 bits</a:t>
            </a:r>
            <a:endParaRPr sz="1350">
              <a:solidFill>
                <a:schemeClr val="accent5"/>
              </a:solidFill>
              <a:latin typeface="DM Sans"/>
              <a:ea typeface="DM Sans"/>
              <a:cs typeface="DM Sans"/>
              <a:sym typeface="DM Sans"/>
            </a:endParaRPr>
          </a:p>
          <a:p>
            <a:pPr indent="0" lvl="0" marL="457200" rtl="0" algn="ctr">
              <a:lnSpc>
                <a:spcPct val="150000"/>
              </a:lnSpc>
              <a:spcBef>
                <a:spcPts val="0"/>
              </a:spcBef>
              <a:spcAft>
                <a:spcPts val="0"/>
              </a:spcAft>
              <a:buNone/>
            </a:pPr>
            <a:r>
              <a:rPr lang="es" sz="1350" u="sng">
                <a:solidFill>
                  <a:schemeClr val="accent5"/>
                </a:solidFill>
                <a:latin typeface="DM Sans"/>
                <a:ea typeface="DM Sans"/>
                <a:cs typeface="DM Sans"/>
                <a:sym typeface="DM Sans"/>
                <a:hlinkClick r:id="rId6">
                  <a:extLst>
                    <a:ext uri="{A12FA001-AC4F-418D-AE19-62706E023703}">
                      <ahyp:hlinkClr val="tx"/>
                    </a:ext>
                  </a:extLst>
                </a:hlinkClick>
              </a:rPr>
              <a:t>Descargar para Mac</a:t>
            </a:r>
            <a:endParaRPr sz="1350">
              <a:solidFill>
                <a:schemeClr val="accent5"/>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Configuración de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cliente FTP y subida</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Configuración</a:t>
            </a:r>
            <a:endParaRPr b="1" sz="4000">
              <a:solidFill>
                <a:schemeClr val="dk1"/>
              </a:solidFill>
              <a:latin typeface="DM Sans"/>
              <a:ea typeface="DM Sans"/>
              <a:cs typeface="DM Sans"/>
              <a:sym typeface="DM Sans"/>
            </a:endParaRPr>
          </a:p>
        </p:txBody>
      </p:sp>
      <p:sp>
        <p:nvSpPr>
          <p:cNvPr id="469" name="Google Shape;469;p66"/>
          <p:cNvSpPr txBox="1"/>
          <p:nvPr/>
        </p:nvSpPr>
        <p:spPr>
          <a:xfrm>
            <a:off x="473350" y="1336400"/>
            <a:ext cx="792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los datos que te brinda el hosting, vas a completar: el servidor 🖧,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usuario 👧 y la contraseña 🔐.</a:t>
            </a:r>
            <a:endParaRPr sz="1350">
              <a:latin typeface="DM Sans"/>
              <a:ea typeface="DM Sans"/>
              <a:cs typeface="DM Sans"/>
              <a:sym typeface="DM Sans"/>
            </a:endParaRPr>
          </a:p>
        </p:txBody>
      </p:sp>
      <p:pic>
        <p:nvPicPr>
          <p:cNvPr id="470" name="Google Shape;470;p66"/>
          <p:cNvPicPr preferRelativeResize="0"/>
          <p:nvPr/>
        </p:nvPicPr>
        <p:blipFill>
          <a:blip r:embed="rId3">
            <a:alphaModFix/>
          </a:blip>
          <a:stretch>
            <a:fillRect/>
          </a:stretch>
        </p:blipFill>
        <p:spPr>
          <a:xfrm>
            <a:off x="1114700" y="2089100"/>
            <a:ext cx="6914600" cy="2436250"/>
          </a:xfrm>
          <a:prstGeom prst="rect">
            <a:avLst/>
          </a:prstGeom>
          <a:noFill/>
          <a:ln cap="flat" cmpd="sng" w="28575">
            <a:solidFill>
              <a:srgbClr val="E0FF00"/>
            </a:solidFill>
            <a:prstDash val="solid"/>
            <a:round/>
            <a:headEnd len="sm" w="sm" type="none"/>
            <a:tailEnd len="sm" w="sm" type="none"/>
          </a:ln>
        </p:spPr>
      </p:pic>
      <p:sp>
        <p:nvSpPr>
          <p:cNvPr id="471" name="Google Shape;471;p66"/>
          <p:cNvSpPr/>
          <p:nvPr/>
        </p:nvSpPr>
        <p:spPr>
          <a:xfrm>
            <a:off x="2471175" y="3850450"/>
            <a:ext cx="2212500" cy="12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6"/>
          <p:cNvSpPr/>
          <p:nvPr/>
        </p:nvSpPr>
        <p:spPr>
          <a:xfrm>
            <a:off x="2471175" y="2828925"/>
            <a:ext cx="2212500" cy="12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6"/>
          <p:cNvSpPr txBox="1"/>
          <p:nvPr/>
        </p:nvSpPr>
        <p:spPr>
          <a:xfrm>
            <a:off x="2471175" y="3742000"/>
            <a:ext cx="3376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rgbClr val="333333"/>
                </a:solidFill>
                <a:highlight>
                  <a:srgbClr val="FAFAFA"/>
                </a:highlight>
                <a:latin typeface="Open Sans"/>
                <a:ea typeface="Open Sans"/>
                <a:cs typeface="Open Sans"/>
                <a:sym typeface="Open Sans"/>
              </a:rPr>
              <a:t>epiz_33110037</a:t>
            </a:r>
            <a:endParaRPr/>
          </a:p>
        </p:txBody>
      </p:sp>
      <p:sp>
        <p:nvSpPr>
          <p:cNvPr id="474" name="Google Shape;474;p66"/>
          <p:cNvSpPr txBox="1"/>
          <p:nvPr/>
        </p:nvSpPr>
        <p:spPr>
          <a:xfrm>
            <a:off x="2471175" y="2720475"/>
            <a:ext cx="3376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rgbClr val="333333"/>
                </a:solidFill>
                <a:highlight>
                  <a:srgbClr val="FAFAFA"/>
                </a:highlight>
                <a:latin typeface="Open Sans"/>
                <a:ea typeface="Open Sans"/>
                <a:cs typeface="Open Sans"/>
                <a:sym typeface="Open Sans"/>
              </a:rPr>
              <a:t>ftp.epizy.com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Configuración</a:t>
            </a:r>
            <a:endParaRPr b="1" sz="4000">
              <a:solidFill>
                <a:schemeClr val="dk1"/>
              </a:solidFill>
              <a:latin typeface="DM Sans"/>
              <a:ea typeface="DM Sans"/>
              <a:cs typeface="DM Sans"/>
              <a:sym typeface="DM Sans"/>
            </a:endParaRPr>
          </a:p>
        </p:txBody>
      </p:sp>
      <p:sp>
        <p:nvSpPr>
          <p:cNvPr id="480" name="Google Shape;480;p67"/>
          <p:cNvSpPr txBox="1"/>
          <p:nvPr/>
        </p:nvSpPr>
        <p:spPr>
          <a:xfrm>
            <a:off x="473350" y="1358425"/>
            <a:ext cx="7921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Aparecerá un cartel que dice “</a:t>
            </a:r>
            <a:r>
              <a:rPr b="1" lang="es" sz="1350">
                <a:latin typeface="DM Sans"/>
                <a:ea typeface="DM Sans"/>
                <a:cs typeface="DM Sans"/>
                <a:sym typeface="DM Sans"/>
              </a:rPr>
              <a:t>certificado desconocido</a:t>
            </a:r>
            <a:r>
              <a:rPr lang="es" sz="1350">
                <a:latin typeface="DM Sans"/>
                <a:ea typeface="DM Sans"/>
                <a:cs typeface="DM Sans"/>
                <a:sym typeface="DM Sans"/>
              </a:rPr>
              <a:t>”. Haz clic en “</a:t>
            </a:r>
            <a:r>
              <a:rPr b="1" lang="es" sz="1350">
                <a:latin typeface="DM Sans"/>
                <a:ea typeface="DM Sans"/>
                <a:cs typeface="DM Sans"/>
                <a:sym typeface="DM Sans"/>
              </a:rPr>
              <a:t>aceptar</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81" name="Google Shape;481;p67"/>
          <p:cNvPicPr preferRelativeResize="0"/>
          <p:nvPr/>
        </p:nvPicPr>
        <p:blipFill>
          <a:blip r:embed="rId3">
            <a:alphaModFix/>
          </a:blip>
          <a:stretch>
            <a:fillRect/>
          </a:stretch>
        </p:blipFill>
        <p:spPr>
          <a:xfrm>
            <a:off x="2265775" y="1782750"/>
            <a:ext cx="4336651" cy="2808849"/>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Subida del sitio</a:t>
            </a:r>
            <a:endParaRPr b="1" sz="4000">
              <a:solidFill>
                <a:schemeClr val="dk1"/>
              </a:solidFill>
              <a:latin typeface="DM Sans"/>
              <a:ea typeface="DM Sans"/>
              <a:cs typeface="DM Sans"/>
              <a:sym typeface="DM Sans"/>
            </a:endParaRPr>
          </a:p>
        </p:txBody>
      </p:sp>
      <p:sp>
        <p:nvSpPr>
          <p:cNvPr id="487" name="Google Shape;487;p68"/>
          <p:cNvSpPr txBox="1"/>
          <p:nvPr/>
        </p:nvSpPr>
        <p:spPr>
          <a:xfrm>
            <a:off x="473350" y="1358425"/>
            <a:ext cx="792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Entra al directorio “</a:t>
            </a:r>
            <a:r>
              <a:rPr i="1" lang="es" sz="1350">
                <a:latin typeface="DM Sans"/>
                <a:ea typeface="DM Sans"/>
                <a:cs typeface="DM Sans"/>
                <a:sym typeface="DM Sans"/>
              </a:rPr>
              <a:t>htdocs</a:t>
            </a:r>
            <a:r>
              <a:rPr lang="es" sz="1350">
                <a:latin typeface="DM Sans"/>
                <a:ea typeface="DM Sans"/>
                <a:cs typeface="DM Sans"/>
                <a:sym typeface="DM Sans"/>
              </a:rPr>
              <a:t>” a la derecha, y a la izquierda elige de tu computadora los archivos a subir (</a:t>
            </a:r>
            <a:r>
              <a:rPr b="1" lang="es" sz="1350">
                <a:latin typeface="DM Sans"/>
                <a:ea typeface="DM Sans"/>
                <a:cs typeface="DM Sans"/>
                <a:sym typeface="DM Sans"/>
              </a:rPr>
              <a:t>pueden ser varios a la vez</a:t>
            </a:r>
            <a:r>
              <a:rPr lang="es" sz="1350">
                <a:latin typeface="DM Sans"/>
                <a:ea typeface="DM Sans"/>
                <a:cs typeface="DM Sans"/>
                <a:sym typeface="DM Sans"/>
              </a:rPr>
              <a:t>). Luego presiona e</a:t>
            </a:r>
            <a:r>
              <a:rPr i="1" lang="es" sz="1350">
                <a:latin typeface="DM Sans"/>
                <a:ea typeface="DM Sans"/>
                <a:cs typeface="DM Sans"/>
                <a:sym typeface="DM Sans"/>
              </a:rPr>
              <a:t>l botón derecho</a:t>
            </a:r>
            <a:r>
              <a:rPr lang="es" sz="1350">
                <a:latin typeface="DM Sans"/>
                <a:ea typeface="DM Sans"/>
                <a:cs typeface="DM Sans"/>
                <a:sym typeface="DM Sans"/>
              </a:rPr>
              <a:t> y haz clic en “subir”</a:t>
            </a:r>
            <a:endParaRPr sz="1350">
              <a:latin typeface="DM Sans"/>
              <a:ea typeface="DM Sans"/>
              <a:cs typeface="DM Sans"/>
              <a:sym typeface="DM Sans"/>
            </a:endParaRPr>
          </a:p>
        </p:txBody>
      </p:sp>
      <p:pic>
        <p:nvPicPr>
          <p:cNvPr id="488" name="Google Shape;488;p68"/>
          <p:cNvPicPr preferRelativeResize="0"/>
          <p:nvPr/>
        </p:nvPicPr>
        <p:blipFill>
          <a:blip r:embed="rId3">
            <a:alphaModFix/>
          </a:blip>
          <a:stretch>
            <a:fillRect/>
          </a:stretch>
        </p:blipFill>
        <p:spPr>
          <a:xfrm>
            <a:off x="3052600" y="2118325"/>
            <a:ext cx="3387151" cy="245802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Subida del sitio</a:t>
            </a:r>
            <a:endParaRPr b="1" sz="4000">
              <a:solidFill>
                <a:schemeClr val="dk1"/>
              </a:solidFill>
              <a:latin typeface="DM Sans"/>
              <a:ea typeface="DM Sans"/>
              <a:cs typeface="DM Sans"/>
              <a:sym typeface="DM Sans"/>
            </a:endParaRPr>
          </a:p>
        </p:txBody>
      </p:sp>
      <p:sp>
        <p:nvSpPr>
          <p:cNvPr id="494" name="Google Shape;494;p69"/>
          <p:cNvSpPr txBox="1"/>
          <p:nvPr/>
        </p:nvSpPr>
        <p:spPr>
          <a:xfrm>
            <a:off x="473350" y="1358425"/>
            <a:ext cx="7921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t>
            </a:r>
            <a:r>
              <a:rPr lang="es" sz="1350">
                <a:highlight>
                  <a:schemeClr val="accent6"/>
                </a:highlight>
                <a:latin typeface="DM Sans"/>
                <a:ea typeface="DM Sans"/>
                <a:cs typeface="DM Sans"/>
                <a:sym typeface="DM Sans"/>
              </a:rPr>
              <a:t>Listo</a:t>
            </a:r>
            <a:r>
              <a:rPr lang="es" sz="1350">
                <a:latin typeface="DM Sans"/>
                <a:ea typeface="DM Sans"/>
                <a:cs typeface="DM Sans"/>
                <a:sym typeface="DM Sans"/>
              </a:rPr>
              <a:t>, ya puedes probar tu sitio online!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95" name="Google Shape;495;p69"/>
          <p:cNvPicPr preferRelativeResize="0"/>
          <p:nvPr/>
        </p:nvPicPr>
        <p:blipFill>
          <a:blip r:embed="rId3">
            <a:alphaModFix/>
          </a:blip>
          <a:stretch>
            <a:fillRect/>
          </a:stretch>
        </p:blipFill>
        <p:spPr>
          <a:xfrm>
            <a:off x="2143315" y="1788500"/>
            <a:ext cx="4857370" cy="2803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Configuraciones adicionales</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Página 404</a:t>
            </a:r>
            <a:endParaRPr b="1" sz="4000">
              <a:solidFill>
                <a:schemeClr val="dk1"/>
              </a:solidFill>
              <a:latin typeface="DM Sans"/>
              <a:ea typeface="DM Sans"/>
              <a:cs typeface="DM Sans"/>
              <a:sym typeface="DM Sans"/>
            </a:endParaRPr>
          </a:p>
        </p:txBody>
      </p:sp>
      <p:sp>
        <p:nvSpPr>
          <p:cNvPr id="506" name="Google Shape;506;p71"/>
          <p:cNvSpPr txBox="1"/>
          <p:nvPr/>
        </p:nvSpPr>
        <p:spPr>
          <a:xfrm>
            <a:off x="473350" y="1358425"/>
            <a:ext cx="79215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mejorar la experiencia de navegación, debemos crear una página que se muestre cada vez que el usuario intente dirigirse a una URL inexistente. Una vez que tengamos creada esa página, debemos indicarle a nuestro hosting que esa será la que muestre en caso de error 404.</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hacerlo, lo primero que haremos será dirigirnos a la sección </a:t>
            </a:r>
            <a:r>
              <a:rPr b="1" lang="es" sz="1350">
                <a:latin typeface="DM Sans"/>
                <a:ea typeface="DM Sans"/>
                <a:cs typeface="DM Sans"/>
                <a:sym typeface="DM Sans"/>
              </a:rPr>
              <a:t>“Advanced”</a:t>
            </a:r>
            <a:r>
              <a:rPr lang="es" sz="1350">
                <a:latin typeface="DM Sans"/>
                <a:ea typeface="DM Sans"/>
                <a:cs typeface="DM Sans"/>
                <a:sym typeface="DM Sans"/>
              </a:rPr>
              <a:t>, en el panel de control. Una vez allí, elegimos la opción </a:t>
            </a:r>
            <a:r>
              <a:rPr b="1" lang="es" sz="1350">
                <a:latin typeface="DM Sans"/>
                <a:ea typeface="DM Sans"/>
                <a:cs typeface="DM Sans"/>
                <a:sym typeface="DM Sans"/>
              </a:rPr>
              <a:t>“Error pages”</a:t>
            </a:r>
            <a:r>
              <a:rPr lang="es" sz="1350">
                <a:latin typeface="DM Sans"/>
                <a:ea typeface="DM Sans"/>
                <a:cs typeface="DM Sans"/>
                <a:sym typeface="DM Sans"/>
              </a:rPr>
              <a:t> -&gt; </a:t>
            </a:r>
            <a:r>
              <a:rPr b="1" lang="es" sz="1350">
                <a:latin typeface="DM Sans"/>
                <a:ea typeface="DM Sans"/>
                <a:cs typeface="DM Sans"/>
                <a:sym typeface="DM Sans"/>
              </a:rPr>
              <a:t>“Alter ErrorPages”.</a:t>
            </a:r>
            <a:endParaRPr b="1" sz="1350">
              <a:latin typeface="DM Sans"/>
              <a:ea typeface="DM Sans"/>
              <a:cs typeface="DM Sans"/>
              <a:sym typeface="DM Sans"/>
            </a:endParaRPr>
          </a:p>
        </p:txBody>
      </p:sp>
      <p:pic>
        <p:nvPicPr>
          <p:cNvPr id="507" name="Google Shape;507;p71"/>
          <p:cNvPicPr preferRelativeResize="0"/>
          <p:nvPr/>
        </p:nvPicPr>
        <p:blipFill>
          <a:blip r:embed="rId3">
            <a:alphaModFix/>
          </a:blip>
          <a:stretch>
            <a:fillRect/>
          </a:stretch>
        </p:blipFill>
        <p:spPr>
          <a:xfrm>
            <a:off x="1052725" y="2913675"/>
            <a:ext cx="6762750" cy="1438275"/>
          </a:xfrm>
          <a:prstGeom prst="rect">
            <a:avLst/>
          </a:prstGeom>
          <a:noFill/>
          <a:ln>
            <a:noFill/>
          </a:ln>
        </p:spPr>
      </p:pic>
      <p:sp>
        <p:nvSpPr>
          <p:cNvPr id="508" name="Google Shape;508;p71"/>
          <p:cNvSpPr/>
          <p:nvPr/>
        </p:nvSpPr>
        <p:spPr>
          <a:xfrm>
            <a:off x="6005550" y="3448150"/>
            <a:ext cx="1566000" cy="646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Página 404</a:t>
            </a:r>
            <a:endParaRPr b="1" sz="4000">
              <a:solidFill>
                <a:schemeClr val="dk1"/>
              </a:solidFill>
              <a:latin typeface="DM Sans"/>
              <a:ea typeface="DM Sans"/>
              <a:cs typeface="DM Sans"/>
              <a:sym typeface="DM Sans"/>
            </a:endParaRPr>
          </a:p>
        </p:txBody>
      </p:sp>
      <p:sp>
        <p:nvSpPr>
          <p:cNvPr id="514" name="Google Shape;514;p72"/>
          <p:cNvSpPr txBox="1"/>
          <p:nvPr/>
        </p:nvSpPr>
        <p:spPr>
          <a:xfrm>
            <a:off x="473350" y="1358425"/>
            <a:ext cx="7921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cuadro que se abre, debemos especificar la ruta de la página en nuestro proyecto. Por ejemplo: http://miproyectocoderhouse.epizy.com/pages/not-found.html. Podemos especificar una página para cada error. Al finalizar, hacemos click en </a:t>
            </a:r>
            <a:r>
              <a:rPr b="1" lang="es" sz="1350">
                <a:latin typeface="DM Sans"/>
                <a:ea typeface="DM Sans"/>
                <a:cs typeface="DM Sans"/>
                <a:sym typeface="DM Sans"/>
              </a:rPr>
              <a:t>“Alter ErrorPages” </a:t>
            </a:r>
            <a:r>
              <a:rPr lang="es" sz="1350">
                <a:latin typeface="DM Sans"/>
                <a:ea typeface="DM Sans"/>
                <a:cs typeface="DM Sans"/>
                <a:sym typeface="DM Sans"/>
              </a:rPr>
              <a:t>para guardar los cambios.</a:t>
            </a:r>
            <a:endParaRPr sz="1350">
              <a:latin typeface="DM Sans"/>
              <a:ea typeface="DM Sans"/>
              <a:cs typeface="DM Sans"/>
              <a:sym typeface="DM Sans"/>
            </a:endParaRPr>
          </a:p>
        </p:txBody>
      </p:sp>
      <p:pic>
        <p:nvPicPr>
          <p:cNvPr id="515" name="Google Shape;515;p72"/>
          <p:cNvPicPr preferRelativeResize="0"/>
          <p:nvPr/>
        </p:nvPicPr>
        <p:blipFill rotWithShape="1">
          <a:blip r:embed="rId3">
            <a:alphaModFix/>
          </a:blip>
          <a:srcRect b="25949" l="0" r="0" t="13363"/>
          <a:stretch/>
        </p:blipFill>
        <p:spPr>
          <a:xfrm>
            <a:off x="525650" y="2543025"/>
            <a:ext cx="7424524" cy="1839000"/>
          </a:xfrm>
          <a:prstGeom prst="rect">
            <a:avLst/>
          </a:prstGeom>
          <a:noFill/>
          <a:ln>
            <a:noFill/>
          </a:ln>
        </p:spPr>
      </p:pic>
      <p:sp>
        <p:nvSpPr>
          <p:cNvPr id="516" name="Google Shape;516;p72"/>
          <p:cNvSpPr txBox="1"/>
          <p:nvPr/>
        </p:nvSpPr>
        <p:spPr>
          <a:xfrm>
            <a:off x="3864800" y="3922275"/>
            <a:ext cx="518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http://miproyectocoderhouse.epizy.com/pages/not-found.html</a:t>
            </a:r>
            <a:endParaRPr sz="110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08 - Parte II</a:t>
            </a:r>
            <a:endParaRPr b="0" i="0" sz="1400" u="none" cap="none" strike="noStrike">
              <a:solidFill>
                <a:srgbClr val="000000"/>
              </a:solidFill>
              <a:latin typeface="DM Sans"/>
              <a:ea typeface="DM Sans"/>
              <a:cs typeface="DM Sans"/>
              <a:sym typeface="DM Sans"/>
            </a:endParaRPr>
          </a:p>
        </p:txBody>
      </p:sp>
      <p:sp>
        <p:nvSpPr>
          <p:cNvPr id="101" name="Google Shape;101;p1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02" name="Google Shape;102;p19"/>
          <p:cNvSpPr txBox="1"/>
          <p:nvPr/>
        </p:nvSpPr>
        <p:spPr>
          <a:xfrm>
            <a:off x="465275" y="1636050"/>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Buenas prácticas</a:t>
            </a:r>
            <a:r>
              <a:rPr b="1" lang="es" sz="1350">
                <a:solidFill>
                  <a:schemeClr val="dk1"/>
                </a:solidFill>
                <a:highlight>
                  <a:srgbClr val="EAFF6A"/>
                </a:highlight>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una compilación de métodos o técnicas que permiten llevar a cabo de manera óptima las actividades involucradas en el desarrollo de un sitio web.</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Incluyen: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Estándares de marca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Normas de accesibilidad</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Normas de codificación</a:t>
            </a:r>
            <a:endParaRPr sz="1350">
              <a:solidFill>
                <a:schemeClr val="dk1"/>
              </a:solidFill>
              <a:latin typeface="DM Sans"/>
              <a:ea typeface="DM Sans"/>
              <a:cs typeface="DM Sans"/>
              <a:sym typeface="DM Sans"/>
            </a:endParaRPr>
          </a:p>
        </p:txBody>
      </p:sp>
      <p:sp>
        <p:nvSpPr>
          <p:cNvPr id="103" name="Google Shape;103;p19"/>
          <p:cNvSpPr txBox="1"/>
          <p:nvPr/>
        </p:nvSpPr>
        <p:spPr>
          <a:xfrm>
            <a:off x="4519500" y="1636050"/>
            <a:ext cx="40323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Normas de Codificación: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Definen cómo deben ser construidos los sitios web.</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Normas de accesibilidad</a:t>
            </a:r>
            <a:r>
              <a:rPr b="1" lang="es" sz="1350">
                <a:solidFill>
                  <a:schemeClr val="dk1"/>
                </a:solidFill>
                <a:highlight>
                  <a:srgbClr val="EAFF6A"/>
                </a:highlight>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definen las pautas que debe cumplir un sitio para que sea utilizable por todas las personas. Incluyen: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Uso de atributos como </a:t>
            </a:r>
            <a:r>
              <a:rPr i="1" lang="es" sz="1350">
                <a:solidFill>
                  <a:schemeClr val="dk1"/>
                </a:solidFill>
                <a:latin typeface="DM Sans"/>
                <a:ea typeface="DM Sans"/>
                <a:cs typeface="DM Sans"/>
                <a:sym typeface="DM Sans"/>
              </a:rPr>
              <a:t>alt, aria y role</a:t>
            </a:r>
            <a:endParaRPr i="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Generación de subtítulos para videos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Transcripciones para audios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Tamaños apropiados para elementos web interactivos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Buen contraste de color</a:t>
            </a:r>
            <a:endParaRPr sz="135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y dominio</a:t>
            </a:r>
            <a:endParaRPr b="1" sz="4000">
              <a:solidFill>
                <a:schemeClr val="dk1"/>
              </a:solidFill>
              <a:latin typeface="DM Sans"/>
              <a:ea typeface="DM Sans"/>
              <a:cs typeface="DM Sans"/>
              <a:sym typeface="DM Sans"/>
            </a:endParaRPr>
          </a:p>
        </p:txBody>
      </p:sp>
      <p:sp>
        <p:nvSpPr>
          <p:cNvPr id="522" name="Google Shape;522;p73"/>
          <p:cNvSpPr txBox="1"/>
          <p:nvPr/>
        </p:nvSpPr>
        <p:spPr>
          <a:xfrm>
            <a:off x="535050" y="2072525"/>
            <a:ext cx="7921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vez que tengas tu web en el servidor, es necesario </a:t>
            </a:r>
            <a:r>
              <a:rPr b="1" lang="es" sz="1350">
                <a:latin typeface="DM Sans"/>
                <a:ea typeface="DM Sans"/>
                <a:cs typeface="DM Sans"/>
                <a:sym typeface="DM Sans"/>
              </a:rPr>
              <a:t>asociar el dominio con el hosting.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Teniendo en claro lo que es un dominio en Internet, te falta el paso de relacionarlo con el servidor que has contratado, donde se encuentran los archivos que forman el sitio web. Para esto, tienes que informarle a la entidad registrante del dominio cuáles son los DNS de tu servidor.</a:t>
            </a:r>
            <a:endParaRPr sz="1350">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y dominio</a:t>
            </a:r>
            <a:endParaRPr b="1" sz="4000">
              <a:solidFill>
                <a:schemeClr val="dk1"/>
              </a:solidFill>
              <a:latin typeface="DM Sans"/>
              <a:ea typeface="DM Sans"/>
              <a:cs typeface="DM Sans"/>
              <a:sym typeface="DM Sans"/>
            </a:endParaRPr>
          </a:p>
        </p:txBody>
      </p:sp>
      <p:sp>
        <p:nvSpPr>
          <p:cNvPr id="528" name="Google Shape;528;p74"/>
          <p:cNvSpPr txBox="1"/>
          <p:nvPr/>
        </p:nvSpPr>
        <p:spPr>
          <a:xfrm>
            <a:off x="769600" y="1741700"/>
            <a:ext cx="7548600" cy="2623200"/>
          </a:xfrm>
          <a:prstGeom prst="rect">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La principal tarea de un </a:t>
            </a:r>
            <a:r>
              <a:rPr b="1" lang="es" sz="1350">
                <a:solidFill>
                  <a:srgbClr val="000000"/>
                </a:solidFill>
                <a:latin typeface="DM Sans"/>
                <a:ea typeface="DM Sans"/>
                <a:cs typeface="DM Sans"/>
                <a:sym typeface="DM Sans"/>
              </a:rPr>
              <a:t>servidor DNS</a:t>
            </a:r>
            <a:r>
              <a:rPr lang="es" sz="1350">
                <a:solidFill>
                  <a:srgbClr val="000000"/>
                </a:solidFill>
                <a:latin typeface="DM Sans"/>
                <a:ea typeface="DM Sans"/>
                <a:cs typeface="DM Sans"/>
                <a:sym typeface="DM Sans"/>
              </a:rPr>
              <a:t> es </a:t>
            </a:r>
            <a:r>
              <a:rPr b="1" lang="es" sz="1350">
                <a:solidFill>
                  <a:srgbClr val="000000"/>
                </a:solidFill>
                <a:latin typeface="DM Sans"/>
                <a:ea typeface="DM Sans"/>
                <a:cs typeface="DM Sans"/>
                <a:sym typeface="DM Sans"/>
              </a:rPr>
              <a:t>traducir el nombre del dominio (www.coderhouse.com) en una dirección IP</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Las </a:t>
            </a:r>
            <a:r>
              <a:rPr b="1" lang="es" sz="1350">
                <a:solidFill>
                  <a:srgbClr val="000000"/>
                </a:solidFill>
                <a:latin typeface="DM Sans"/>
                <a:ea typeface="DM Sans"/>
                <a:cs typeface="DM Sans"/>
                <a:sym typeface="DM Sans"/>
              </a:rPr>
              <a:t>direcciones IP (Internet Protocol)</a:t>
            </a:r>
            <a:r>
              <a:rPr lang="es" sz="1350">
                <a:solidFill>
                  <a:srgbClr val="000000"/>
                </a:solidFill>
                <a:latin typeface="DM Sans"/>
                <a:ea typeface="DM Sans"/>
                <a:cs typeface="DM Sans"/>
                <a:sym typeface="DM Sans"/>
              </a:rPr>
              <a:t> constan de un número único e irrepetible con el cual se identifica una computadora conectada a una red que corre el protocolo IP. Esta computadora es la te nos brinda el servidor para alojar nuestro sitio.</a:t>
            </a:r>
            <a:endParaRPr sz="1350">
              <a:solidFill>
                <a:srgbClr val="000000"/>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Hosting y dominio</a:t>
            </a:r>
            <a:endParaRPr b="1" sz="4000">
              <a:solidFill>
                <a:schemeClr val="dk1"/>
              </a:solidFill>
              <a:latin typeface="DM Sans"/>
              <a:ea typeface="DM Sans"/>
              <a:cs typeface="DM Sans"/>
              <a:sym typeface="DM Sans"/>
            </a:endParaRPr>
          </a:p>
        </p:txBody>
      </p:sp>
      <p:sp>
        <p:nvSpPr>
          <p:cNvPr id="534" name="Google Shape;534;p75"/>
          <p:cNvSpPr txBox="1"/>
          <p:nvPr/>
        </p:nvSpPr>
        <p:spPr>
          <a:xfrm>
            <a:off x="475500" y="1539150"/>
            <a:ext cx="7750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asignar los DNS</a:t>
            </a:r>
            <a:r>
              <a:rPr lang="es" sz="1350">
                <a:solidFill>
                  <a:schemeClr val="dk1"/>
                </a:solidFill>
                <a:latin typeface="DM Sans"/>
                <a:ea typeface="DM Sans"/>
                <a:cs typeface="DM Sans"/>
                <a:sym typeface="DM Sans"/>
              </a:rPr>
              <a:t> al dominio debes acceder al </a:t>
            </a:r>
            <a:r>
              <a:rPr b="1" lang="es" sz="1350">
                <a:solidFill>
                  <a:schemeClr val="dk1"/>
                </a:solidFill>
                <a:latin typeface="DM Sans"/>
                <a:ea typeface="DM Sans"/>
                <a:cs typeface="DM Sans"/>
                <a:sym typeface="DM Sans"/>
              </a:rPr>
              <a:t>panel de la cuenta</a:t>
            </a:r>
            <a:r>
              <a:rPr lang="es" sz="1350">
                <a:solidFill>
                  <a:schemeClr val="dk1"/>
                </a:solidFill>
                <a:latin typeface="DM Sans"/>
                <a:ea typeface="DM Sans"/>
                <a:cs typeface="DM Sans"/>
                <a:sym typeface="DM Sans"/>
              </a:rPr>
              <a:t> que has creado en la entidad registrante de dominios, buscar la opción de “Delegación de dominio”, o “DNS” (su nombre puede variar), y asignar 2 o 3 de los DNS que figuren en el email que te envió el servidor tras haber contratado el servicio de hosting.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Por lo general, una dirección DNS suele ser como en el siguiente ejemplo: </a:t>
            </a:r>
            <a:r>
              <a:rPr lang="es" sz="1350">
                <a:solidFill>
                  <a:schemeClr val="dk1"/>
                </a:solidFill>
                <a:highlight>
                  <a:schemeClr val="accent6"/>
                </a:highlight>
                <a:latin typeface="DM Sans"/>
                <a:ea typeface="DM Sans"/>
                <a:cs typeface="DM Sans"/>
                <a:sym typeface="DM Sans"/>
              </a:rPr>
              <a:t>ns1.panelboxmanager.com, ns2.panelboxmanager.com, ns3.panelboxmanager.com.</a:t>
            </a:r>
            <a:endParaRPr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540" name="Google Shape;540;p76"/>
          <p:cNvGrpSpPr/>
          <p:nvPr/>
        </p:nvGrpSpPr>
        <p:grpSpPr>
          <a:xfrm>
            <a:off x="4202550" y="994173"/>
            <a:ext cx="738900" cy="738900"/>
            <a:chOff x="4202550" y="994173"/>
            <a:chExt cx="738900" cy="738900"/>
          </a:xfrm>
        </p:grpSpPr>
        <p:sp>
          <p:nvSpPr>
            <p:cNvPr id="541" name="Google Shape;541;p7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42" name="Google Shape;542;p7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548" name="Google Shape;548;p77"/>
          <p:cNvGrpSpPr/>
          <p:nvPr/>
        </p:nvGrpSpPr>
        <p:grpSpPr>
          <a:xfrm>
            <a:off x="457358" y="468285"/>
            <a:ext cx="431074" cy="431074"/>
            <a:chOff x="4202550" y="994173"/>
            <a:chExt cx="738900" cy="738900"/>
          </a:xfrm>
        </p:grpSpPr>
        <p:sp>
          <p:nvSpPr>
            <p:cNvPr id="549" name="Google Shape;549;p7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0" name="Google Shape;550;p7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1" name="Google Shape;551;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52" name="Google Shape;552;p77"/>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553" name="Google Shape;553;p77"/>
          <p:cNvSpPr txBox="1"/>
          <p:nvPr/>
        </p:nvSpPr>
        <p:spPr>
          <a:xfrm>
            <a:off x="501450" y="2381125"/>
            <a:ext cx="8320800" cy="14106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Arial"/>
              <a:buChar char="✓"/>
            </a:pPr>
            <a:r>
              <a:rPr lang="es" sz="1350" u="sng">
                <a:solidFill>
                  <a:srgbClr val="4285F4"/>
                </a:solidFill>
                <a:latin typeface="DM Sans"/>
                <a:ea typeface="DM Sans"/>
                <a:cs typeface="DM Sans"/>
                <a:sym typeface="DM Sans"/>
                <a:hlinkClick r:id="rId4">
                  <a:extLst>
                    <a:ext uri="{A12FA001-AC4F-418D-AE19-62706E023703}">
                      <ahyp:hlinkClr val="tx"/>
                    </a:ext>
                  </a:extLst>
                </a:hlinkClick>
              </a:rPr>
              <a:t>Cliente FTP, SFTP</a:t>
            </a:r>
            <a:r>
              <a:rPr lang="es" sz="1350">
                <a:latin typeface="DM Sans"/>
                <a:ea typeface="DM Sans"/>
                <a:cs typeface="DM Sans"/>
                <a:sym typeface="DM Sans"/>
              </a:rPr>
              <a:t> | </a:t>
            </a:r>
            <a:r>
              <a:rPr b="1" lang="es" sz="1350">
                <a:solidFill>
                  <a:schemeClr val="dk2"/>
                </a:solidFill>
                <a:latin typeface="DM Sans"/>
                <a:ea typeface="DM Sans"/>
                <a:cs typeface="DM Sans"/>
                <a:sym typeface="DM Sans"/>
              </a:rPr>
              <a:t>Cyberduck</a:t>
            </a:r>
            <a:endParaRPr b="1" sz="1350">
              <a:solidFill>
                <a:schemeClr val="dk2"/>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Arial"/>
              <a:buChar char="✓"/>
            </a:pPr>
            <a:r>
              <a:rPr lang="es" sz="1350" u="sng">
                <a:solidFill>
                  <a:srgbClr val="4285F4"/>
                </a:solidFill>
                <a:latin typeface="DM Sans"/>
                <a:ea typeface="DM Sans"/>
                <a:cs typeface="DM Sans"/>
                <a:sym typeface="DM Sans"/>
                <a:hlinkClick r:id="rId5">
                  <a:extLst>
                    <a:ext uri="{A12FA001-AC4F-418D-AE19-62706E023703}">
                      <ahyp:hlinkClr val="tx"/>
                    </a:ext>
                  </a:extLst>
                </a:hlinkClick>
              </a:rPr>
              <a:t>Cliente FTP, SFTP</a:t>
            </a:r>
            <a:r>
              <a:rPr b="1" lang="es" sz="1350">
                <a:solidFill>
                  <a:schemeClr val="dk2"/>
                </a:solidFill>
                <a:latin typeface="DM Sans"/>
                <a:ea typeface="DM Sans"/>
                <a:cs typeface="DM Sans"/>
                <a:sym typeface="DM Sans"/>
              </a:rPr>
              <a:t> | WinSCP</a:t>
            </a:r>
            <a:endParaRPr b="1" i="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Arial"/>
              <a:buChar char="✓"/>
            </a:pPr>
            <a:r>
              <a:rPr lang="es" sz="1350" u="sng">
                <a:solidFill>
                  <a:srgbClr val="4285F4"/>
                </a:solidFill>
                <a:latin typeface="DM Sans"/>
                <a:ea typeface="DM Sans"/>
                <a:cs typeface="DM Sans"/>
                <a:sym typeface="DM Sans"/>
                <a:hlinkClick r:id="rId6">
                  <a:extLst>
                    <a:ext uri="{A12FA001-AC4F-418D-AE19-62706E023703}">
                      <ahyp:hlinkClr val="tx"/>
                    </a:ext>
                  </a:extLst>
                </a:hlinkClick>
              </a:rPr>
              <a:t>Hosting para sitios web estáticos</a:t>
            </a:r>
            <a:r>
              <a:rPr lang="es" sz="1350">
                <a:latin typeface="DM Sans"/>
                <a:ea typeface="DM Sans"/>
                <a:cs typeface="DM Sans"/>
                <a:sym typeface="DM Sans"/>
              </a:rPr>
              <a:t> </a:t>
            </a:r>
            <a:r>
              <a:rPr b="1" lang="es" sz="1350">
                <a:solidFill>
                  <a:schemeClr val="dk2"/>
                </a:solidFill>
                <a:latin typeface="DM Sans"/>
                <a:ea typeface="DM Sans"/>
                <a:cs typeface="DM Sans"/>
                <a:sym typeface="DM Sans"/>
              </a:rPr>
              <a:t>| Netlify</a:t>
            </a:r>
            <a:endParaRPr b="1" i="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4285F4"/>
                </a:solidFill>
                <a:latin typeface="DM Sans"/>
                <a:ea typeface="DM Sans"/>
                <a:cs typeface="DM Sans"/>
                <a:sym typeface="DM Sans"/>
                <a:hlinkClick r:id="rId7">
                  <a:extLst>
                    <a:ext uri="{A12FA001-AC4F-418D-AE19-62706E023703}">
                      <ahyp:hlinkClr val="tx"/>
                    </a:ext>
                  </a:extLst>
                </a:hlinkClick>
              </a:rPr>
              <a:t>Hosting para sitios web estáticos</a:t>
            </a:r>
            <a:r>
              <a:rPr b="1" lang="es" sz="1350">
                <a:solidFill>
                  <a:schemeClr val="dk2"/>
                </a:solidFill>
                <a:latin typeface="DM Sans"/>
                <a:ea typeface="DM Sans"/>
                <a:cs typeface="DM Sans"/>
                <a:sym typeface="DM Sans"/>
              </a:rPr>
              <a:t> | Vercel</a:t>
            </a:r>
            <a:endParaRPr b="1" i="1" sz="1350">
              <a:latin typeface="DM Sans"/>
              <a:ea typeface="DM Sans"/>
              <a:cs typeface="DM Sans"/>
              <a:sym typeface="DM Sans"/>
            </a:endParaRPr>
          </a:p>
          <a:p>
            <a:pPr indent="0" lvl="0" marL="0" rtl="0" algn="l">
              <a:spcBef>
                <a:spcPts val="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Completa esta clase </a:t>
            </a:r>
            <a:endParaRPr b="1" i="0" sz="35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con los siguientes </a:t>
            </a:r>
            <a:endParaRPr b="1" i="0" sz="35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CoderTips</a:t>
            </a:r>
            <a:endParaRPr b="1" i="0" sz="3500" u="none" cap="none" strike="noStrike">
              <a:solidFill>
                <a:schemeClr val="dk1"/>
              </a:solidFill>
              <a:highlight>
                <a:srgbClr val="EAFF6A"/>
              </a:highlight>
              <a:latin typeface="DM Sans"/>
              <a:ea typeface="DM Sans"/>
              <a:cs typeface="DM Sans"/>
              <a:sym typeface="DM Sans"/>
            </a:endParaRPr>
          </a:p>
        </p:txBody>
      </p:sp>
      <p:grpSp>
        <p:nvGrpSpPr>
          <p:cNvPr id="564" name="Google Shape;564;p79"/>
          <p:cNvGrpSpPr/>
          <p:nvPr/>
        </p:nvGrpSpPr>
        <p:grpSpPr>
          <a:xfrm>
            <a:off x="4202550" y="994173"/>
            <a:ext cx="738900" cy="738900"/>
            <a:chOff x="4202550" y="994173"/>
            <a:chExt cx="738900" cy="738900"/>
          </a:xfrm>
        </p:grpSpPr>
        <p:sp>
          <p:nvSpPr>
            <p:cNvPr id="565" name="Google Shape;565;p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6" name="Google Shape;566;p79"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572" name="Google Shape;572;p80"/>
          <p:cNvGrpSpPr/>
          <p:nvPr/>
        </p:nvGrpSpPr>
        <p:grpSpPr>
          <a:xfrm>
            <a:off x="4202550" y="994173"/>
            <a:ext cx="738900" cy="738900"/>
            <a:chOff x="4202550" y="994173"/>
            <a:chExt cx="738900" cy="738900"/>
          </a:xfrm>
        </p:grpSpPr>
        <p:sp>
          <p:nvSpPr>
            <p:cNvPr id="573" name="Google Shape;573;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74" name="Google Shape;574;p80"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580" name="Google Shape;580;p81"/>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Comprender el funcionamiento de los servidores.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Profundizar en el dominio y sus características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y configurar un hosting.</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lt1"/>
              </a:buClr>
              <a:buSzPts val="1350"/>
              <a:buFont typeface="DM Sans"/>
              <a:buChar char="✓"/>
            </a:pPr>
            <a:r>
              <a:rPr lang="es" sz="1350">
                <a:solidFill>
                  <a:schemeClr val="lt1"/>
                </a:solidFill>
                <a:latin typeface="DM Sans"/>
                <a:ea typeface="DM Sans"/>
                <a:cs typeface="DM Sans"/>
                <a:sym typeface="DM Sans"/>
              </a:rPr>
              <a:t>Analizar fundamentos del Cloud Hosting</a:t>
            </a:r>
            <a:endParaRPr sz="135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86" name="Google Shape;586;p8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10" name="Google Shape;110;p20"/>
          <p:cNvSpPr/>
          <p:nvPr/>
        </p:nvSpPr>
        <p:spPr>
          <a:xfrm>
            <a:off x="4290050" y="1409950"/>
            <a:ext cx="1845600" cy="375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Funcionamiento</a:t>
            </a:r>
            <a:endParaRPr b="0" i="0" sz="1200" u="none" cap="none" strike="noStrike">
              <a:solidFill>
                <a:srgbClr val="222222"/>
              </a:solidFill>
              <a:latin typeface="DM Sans"/>
              <a:ea typeface="DM Sans"/>
              <a:cs typeface="DM Sans"/>
              <a:sym typeface="DM Sans"/>
            </a:endParaRPr>
          </a:p>
        </p:txBody>
      </p:sp>
      <p:sp>
        <p:nvSpPr>
          <p:cNvPr id="111" name="Google Shape;111;p20"/>
          <p:cNvSpPr/>
          <p:nvPr/>
        </p:nvSpPr>
        <p:spPr>
          <a:xfrm>
            <a:off x="588525" y="110194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Servidores</a:t>
            </a:r>
            <a:endParaRPr b="0" i="0" sz="1200" u="none" cap="none" strike="noStrike">
              <a:solidFill>
                <a:srgbClr val="FFFFFF"/>
              </a:solidFill>
              <a:latin typeface="DM Sans"/>
              <a:ea typeface="DM Sans"/>
              <a:cs typeface="DM Sans"/>
              <a:sym typeface="DM Sans"/>
            </a:endParaRPr>
          </a:p>
        </p:txBody>
      </p:sp>
      <p:sp>
        <p:nvSpPr>
          <p:cNvPr id="112" name="Google Shape;112;p20"/>
          <p:cNvSpPr/>
          <p:nvPr/>
        </p:nvSpPr>
        <p:spPr>
          <a:xfrm>
            <a:off x="4310625" y="746975"/>
            <a:ext cx="1845600" cy="37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Servidor Hardware y Servidor Software</a:t>
            </a:r>
            <a:endParaRPr b="0" i="0" sz="1200" u="none" cap="none" strike="noStrike">
              <a:solidFill>
                <a:schemeClr val="dk1"/>
              </a:solidFill>
              <a:latin typeface="DM Sans"/>
              <a:ea typeface="DM Sans"/>
              <a:cs typeface="DM Sans"/>
              <a:sym typeface="DM Sans"/>
            </a:endParaRPr>
          </a:p>
        </p:txBody>
      </p:sp>
      <p:cxnSp>
        <p:nvCxnSpPr>
          <p:cNvPr id="113" name="Google Shape;113;p20"/>
          <p:cNvCxnSpPr>
            <a:stCxn id="111" idx="3"/>
            <a:endCxn id="112" idx="1"/>
          </p:cNvCxnSpPr>
          <p:nvPr/>
        </p:nvCxnSpPr>
        <p:spPr>
          <a:xfrm flipH="1" rot="10800000">
            <a:off x="1987725" y="934847"/>
            <a:ext cx="2322900" cy="457200"/>
          </a:xfrm>
          <a:prstGeom prst="bentConnector3">
            <a:avLst>
              <a:gd fmla="val 50000" name="adj1"/>
            </a:avLst>
          </a:prstGeom>
          <a:noFill/>
          <a:ln cap="flat" cmpd="sng" w="9525">
            <a:solidFill>
              <a:srgbClr val="CCCCCC"/>
            </a:solidFill>
            <a:prstDash val="solid"/>
            <a:round/>
            <a:headEnd len="sm" w="sm" type="none"/>
            <a:tailEnd len="med" w="med" type="none"/>
          </a:ln>
        </p:spPr>
      </p:cxnSp>
      <p:cxnSp>
        <p:nvCxnSpPr>
          <p:cNvPr id="114" name="Google Shape;114;p20"/>
          <p:cNvCxnSpPr>
            <a:stCxn id="111" idx="3"/>
            <a:endCxn id="110" idx="1"/>
          </p:cNvCxnSpPr>
          <p:nvPr/>
        </p:nvCxnSpPr>
        <p:spPr>
          <a:xfrm>
            <a:off x="1987725" y="1392047"/>
            <a:ext cx="2302200" cy="205800"/>
          </a:xfrm>
          <a:prstGeom prst="bentConnector3">
            <a:avLst>
              <a:gd fmla="val 50003" name="adj1"/>
            </a:avLst>
          </a:prstGeom>
          <a:noFill/>
          <a:ln cap="flat" cmpd="sng" w="9525">
            <a:solidFill>
              <a:srgbClr val="CCCCCC"/>
            </a:solidFill>
            <a:prstDash val="solid"/>
            <a:round/>
            <a:headEnd len="sm" w="sm" type="none"/>
            <a:tailEnd len="med" w="med" type="none"/>
          </a:ln>
        </p:spPr>
      </p:cxnSp>
      <p:pic>
        <p:nvPicPr>
          <p:cNvPr id="115" name="Google Shape;115;p2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16" name="Google Shape;116;p20"/>
          <p:cNvSpPr/>
          <p:nvPr/>
        </p:nvSpPr>
        <p:spPr>
          <a:xfrm>
            <a:off x="586225" y="2243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Dominio</a:t>
            </a:r>
            <a:endParaRPr sz="1200">
              <a:solidFill>
                <a:srgbClr val="FFFFFF"/>
              </a:solidFill>
              <a:latin typeface="DM Sans"/>
              <a:ea typeface="DM Sans"/>
              <a:cs typeface="DM Sans"/>
              <a:sym typeface="DM Sans"/>
            </a:endParaRPr>
          </a:p>
        </p:txBody>
      </p:sp>
      <p:sp>
        <p:nvSpPr>
          <p:cNvPr id="117" name="Google Shape;117;p20"/>
          <p:cNvSpPr/>
          <p:nvPr/>
        </p:nvSpPr>
        <p:spPr>
          <a:xfrm>
            <a:off x="6019500" y="2055913"/>
            <a:ext cx="1399200" cy="3009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Esqueleto</a:t>
            </a:r>
            <a:endParaRPr sz="1200">
              <a:solidFill>
                <a:srgbClr val="222222"/>
              </a:solidFill>
              <a:latin typeface="DM Sans"/>
              <a:ea typeface="DM Sans"/>
              <a:cs typeface="DM Sans"/>
              <a:sym typeface="DM Sans"/>
            </a:endParaRPr>
          </a:p>
        </p:txBody>
      </p:sp>
      <p:cxnSp>
        <p:nvCxnSpPr>
          <p:cNvPr id="118" name="Google Shape;118;p20"/>
          <p:cNvCxnSpPr>
            <a:stCxn id="116" idx="3"/>
            <a:endCxn id="119" idx="1"/>
          </p:cNvCxnSpPr>
          <p:nvPr/>
        </p:nvCxnSpPr>
        <p:spPr>
          <a:xfrm flipH="1" rot="10800000">
            <a:off x="1985425" y="2354993"/>
            <a:ext cx="1782900" cy="178800"/>
          </a:xfrm>
          <a:prstGeom prst="bentConnector3">
            <a:avLst>
              <a:gd fmla="val 50000" name="adj1"/>
            </a:avLst>
          </a:prstGeom>
          <a:noFill/>
          <a:ln cap="flat" cmpd="sng" w="9525">
            <a:solidFill>
              <a:srgbClr val="CCCCCC"/>
            </a:solidFill>
            <a:prstDash val="solid"/>
            <a:round/>
            <a:headEnd len="med" w="med" type="none"/>
            <a:tailEnd len="med" w="med" type="stealth"/>
          </a:ln>
        </p:spPr>
      </p:cxnSp>
      <p:sp>
        <p:nvSpPr>
          <p:cNvPr id="120" name="Google Shape;120;p20"/>
          <p:cNvSpPr/>
          <p:nvPr/>
        </p:nvSpPr>
        <p:spPr>
          <a:xfrm>
            <a:off x="4594200" y="2918725"/>
            <a:ext cx="1399200" cy="328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Web hosting</a:t>
            </a:r>
            <a:endParaRPr sz="1200">
              <a:solidFill>
                <a:srgbClr val="FFFFFF"/>
              </a:solidFill>
              <a:latin typeface="DM Sans"/>
              <a:ea typeface="DM Sans"/>
              <a:cs typeface="DM Sans"/>
              <a:sym typeface="DM Sans"/>
            </a:endParaRPr>
          </a:p>
        </p:txBody>
      </p:sp>
      <p:sp>
        <p:nvSpPr>
          <p:cNvPr id="121" name="Google Shape;121;p20"/>
          <p:cNvSpPr/>
          <p:nvPr/>
        </p:nvSpPr>
        <p:spPr>
          <a:xfrm>
            <a:off x="586275" y="30735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Hosting</a:t>
            </a:r>
            <a:endParaRPr sz="1200">
              <a:solidFill>
                <a:srgbClr val="FFFFFF"/>
              </a:solidFill>
              <a:latin typeface="DM Sans"/>
              <a:ea typeface="DM Sans"/>
              <a:cs typeface="DM Sans"/>
              <a:sym typeface="DM Sans"/>
            </a:endParaRPr>
          </a:p>
        </p:txBody>
      </p:sp>
      <p:cxnSp>
        <p:nvCxnSpPr>
          <p:cNvPr id="122" name="Google Shape;122;p20"/>
          <p:cNvCxnSpPr>
            <a:stCxn id="121" idx="3"/>
            <a:endCxn id="120" idx="1"/>
          </p:cNvCxnSpPr>
          <p:nvPr/>
        </p:nvCxnSpPr>
        <p:spPr>
          <a:xfrm flipH="1" rot="10800000">
            <a:off x="1985475" y="3082893"/>
            <a:ext cx="2608800" cy="280800"/>
          </a:xfrm>
          <a:prstGeom prst="bentConnector3">
            <a:avLst>
              <a:gd fmla="val 49994" name="adj1"/>
            </a:avLst>
          </a:prstGeom>
          <a:noFill/>
          <a:ln cap="flat" cmpd="sng" w="9525">
            <a:solidFill>
              <a:srgbClr val="CCCCCC"/>
            </a:solidFill>
            <a:prstDash val="solid"/>
            <a:round/>
            <a:headEnd len="med" w="med" type="none"/>
            <a:tailEnd len="med" w="med" type="none"/>
          </a:ln>
        </p:spPr>
      </p:cxnSp>
      <p:sp>
        <p:nvSpPr>
          <p:cNvPr id="119" name="Google Shape;119;p20"/>
          <p:cNvSpPr/>
          <p:nvPr/>
        </p:nvSpPr>
        <p:spPr>
          <a:xfrm>
            <a:off x="3768325" y="2204467"/>
            <a:ext cx="1399200" cy="3009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Introducción</a:t>
            </a:r>
            <a:endParaRPr sz="1200">
              <a:solidFill>
                <a:srgbClr val="222222"/>
              </a:solidFill>
              <a:latin typeface="DM Sans"/>
              <a:ea typeface="DM Sans"/>
              <a:cs typeface="DM Sans"/>
              <a:sym typeface="DM Sans"/>
            </a:endParaRPr>
          </a:p>
        </p:txBody>
      </p:sp>
      <p:cxnSp>
        <p:nvCxnSpPr>
          <p:cNvPr id="123" name="Google Shape;123;p20"/>
          <p:cNvCxnSpPr>
            <a:stCxn id="119" idx="3"/>
            <a:endCxn id="117" idx="1"/>
          </p:cNvCxnSpPr>
          <p:nvPr/>
        </p:nvCxnSpPr>
        <p:spPr>
          <a:xfrm flipH="1" rot="10800000">
            <a:off x="5167525" y="2206417"/>
            <a:ext cx="852000" cy="148500"/>
          </a:xfrm>
          <a:prstGeom prst="bentConnector3">
            <a:avLst>
              <a:gd fmla="val 49999" name="adj1"/>
            </a:avLst>
          </a:prstGeom>
          <a:noFill/>
          <a:ln cap="flat" cmpd="sng" w="9525">
            <a:solidFill>
              <a:srgbClr val="CCCCCC"/>
            </a:solidFill>
            <a:prstDash val="solid"/>
            <a:round/>
            <a:headEnd len="med" w="med" type="none"/>
            <a:tailEnd len="med" w="med" type="none"/>
          </a:ln>
        </p:spPr>
      </p:cxnSp>
      <p:cxnSp>
        <p:nvCxnSpPr>
          <p:cNvPr id="124" name="Google Shape;124;p20"/>
          <p:cNvCxnSpPr>
            <a:stCxn id="119" idx="3"/>
            <a:endCxn id="125" idx="1"/>
          </p:cNvCxnSpPr>
          <p:nvPr/>
        </p:nvCxnSpPr>
        <p:spPr>
          <a:xfrm>
            <a:off x="5167525" y="2354917"/>
            <a:ext cx="852000" cy="201600"/>
          </a:xfrm>
          <a:prstGeom prst="bentConnector3">
            <a:avLst>
              <a:gd fmla="val 49999" name="adj1"/>
            </a:avLst>
          </a:prstGeom>
          <a:noFill/>
          <a:ln cap="flat" cmpd="sng" w="9525">
            <a:solidFill>
              <a:srgbClr val="CCCCCC"/>
            </a:solidFill>
            <a:prstDash val="solid"/>
            <a:round/>
            <a:headEnd len="med" w="med" type="none"/>
            <a:tailEnd len="med" w="med" type="none"/>
          </a:ln>
        </p:spPr>
      </p:cxnSp>
      <p:sp>
        <p:nvSpPr>
          <p:cNvPr id="125" name="Google Shape;125;p20"/>
          <p:cNvSpPr/>
          <p:nvPr/>
        </p:nvSpPr>
        <p:spPr>
          <a:xfrm>
            <a:off x="6019500" y="2405979"/>
            <a:ext cx="1399200" cy="3009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Registro</a:t>
            </a:r>
            <a:endParaRPr sz="1200">
              <a:solidFill>
                <a:srgbClr val="222222"/>
              </a:solidFill>
              <a:latin typeface="DM Sans"/>
              <a:ea typeface="DM Sans"/>
              <a:cs typeface="DM Sans"/>
              <a:sym typeface="DM Sans"/>
            </a:endParaRPr>
          </a:p>
        </p:txBody>
      </p:sp>
      <p:cxnSp>
        <p:nvCxnSpPr>
          <p:cNvPr id="126" name="Google Shape;126;p20"/>
          <p:cNvCxnSpPr>
            <a:stCxn id="116" idx="2"/>
            <a:endCxn id="121" idx="0"/>
          </p:cNvCxnSpPr>
          <p:nvPr/>
        </p:nvCxnSpPr>
        <p:spPr>
          <a:xfrm>
            <a:off x="1285825" y="2823893"/>
            <a:ext cx="0" cy="2496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20"/>
          <p:cNvSpPr/>
          <p:nvPr/>
        </p:nvSpPr>
        <p:spPr>
          <a:xfrm>
            <a:off x="4594275" y="3397368"/>
            <a:ext cx="1399200" cy="328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Características</a:t>
            </a:r>
            <a:endParaRPr sz="1200">
              <a:solidFill>
                <a:srgbClr val="FFFFFF"/>
              </a:solidFill>
              <a:latin typeface="DM Sans"/>
              <a:ea typeface="DM Sans"/>
              <a:cs typeface="DM Sans"/>
              <a:sym typeface="DM Sans"/>
            </a:endParaRPr>
          </a:p>
        </p:txBody>
      </p:sp>
      <p:cxnSp>
        <p:nvCxnSpPr>
          <p:cNvPr id="128" name="Google Shape;128;p20"/>
          <p:cNvCxnSpPr>
            <a:stCxn id="121" idx="3"/>
            <a:endCxn id="127" idx="1"/>
          </p:cNvCxnSpPr>
          <p:nvPr/>
        </p:nvCxnSpPr>
        <p:spPr>
          <a:xfrm>
            <a:off x="1985475" y="3363693"/>
            <a:ext cx="2608800" cy="197700"/>
          </a:xfrm>
          <a:prstGeom prst="bentConnector3">
            <a:avLst>
              <a:gd fmla="val 50000" name="adj1"/>
            </a:avLst>
          </a:prstGeom>
          <a:noFill/>
          <a:ln cap="flat" cmpd="sng" w="9525">
            <a:solidFill>
              <a:srgbClr val="CCCCCC"/>
            </a:solidFill>
            <a:prstDash val="solid"/>
            <a:round/>
            <a:headEnd len="med" w="med" type="none"/>
            <a:tailEnd len="med" w="med" type="none"/>
          </a:ln>
        </p:spPr>
      </p:cxnSp>
      <p:cxnSp>
        <p:nvCxnSpPr>
          <p:cNvPr id="129" name="Google Shape;129;p20"/>
          <p:cNvCxnSpPr>
            <a:stCxn id="111" idx="2"/>
            <a:endCxn id="116" idx="0"/>
          </p:cNvCxnSpPr>
          <p:nvPr/>
        </p:nvCxnSpPr>
        <p:spPr>
          <a:xfrm flipH="1">
            <a:off x="1285725" y="1682147"/>
            <a:ext cx="2400" cy="5616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20"/>
          <p:cNvSpPr/>
          <p:nvPr/>
        </p:nvSpPr>
        <p:spPr>
          <a:xfrm>
            <a:off x="586225" y="3955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Cloud </a:t>
            </a:r>
            <a:r>
              <a:rPr lang="es" sz="1200">
                <a:solidFill>
                  <a:srgbClr val="FFFFFF"/>
                </a:solidFill>
                <a:latin typeface="DM Sans"/>
                <a:ea typeface="DM Sans"/>
                <a:cs typeface="DM Sans"/>
                <a:sym typeface="DM Sans"/>
              </a:rPr>
              <a:t>Hosting</a:t>
            </a:r>
            <a:endParaRPr sz="1200">
              <a:solidFill>
                <a:srgbClr val="FFFFFF"/>
              </a:solidFill>
              <a:latin typeface="DM Sans"/>
              <a:ea typeface="DM Sans"/>
              <a:cs typeface="DM Sans"/>
              <a:sym typeface="DM Sans"/>
            </a:endParaRPr>
          </a:p>
        </p:txBody>
      </p:sp>
      <p:cxnSp>
        <p:nvCxnSpPr>
          <p:cNvPr id="131" name="Google Shape;131;p20"/>
          <p:cNvCxnSpPr>
            <a:stCxn id="121" idx="2"/>
            <a:endCxn id="130" idx="0"/>
          </p:cNvCxnSpPr>
          <p:nvPr/>
        </p:nvCxnSpPr>
        <p:spPr>
          <a:xfrm>
            <a:off x="1285875" y="3653793"/>
            <a:ext cx="0" cy="3018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20"/>
          <p:cNvCxnSpPr>
            <a:stCxn id="130" idx="3"/>
            <a:endCxn id="133" idx="1"/>
          </p:cNvCxnSpPr>
          <p:nvPr/>
        </p:nvCxnSpPr>
        <p:spPr>
          <a:xfrm flipH="1" rot="10800000">
            <a:off x="1985425" y="3994693"/>
            <a:ext cx="2621400" cy="251100"/>
          </a:xfrm>
          <a:prstGeom prst="bentConnector3">
            <a:avLst>
              <a:gd fmla="val 50000" name="adj1"/>
            </a:avLst>
          </a:prstGeom>
          <a:noFill/>
          <a:ln cap="flat" cmpd="sng" w="9525">
            <a:solidFill>
              <a:srgbClr val="CCCCCC"/>
            </a:solidFill>
            <a:prstDash val="solid"/>
            <a:round/>
            <a:headEnd len="med" w="med" type="none"/>
            <a:tailEnd len="med" w="med" type="none"/>
          </a:ln>
        </p:spPr>
      </p:cxnSp>
      <p:sp>
        <p:nvSpPr>
          <p:cNvPr id="133" name="Google Shape;133;p20"/>
          <p:cNvSpPr/>
          <p:nvPr/>
        </p:nvSpPr>
        <p:spPr>
          <a:xfrm>
            <a:off x="4606825" y="3830568"/>
            <a:ext cx="1399200" cy="328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Funcionamiento</a:t>
            </a:r>
            <a:endParaRPr sz="1200">
              <a:solidFill>
                <a:srgbClr val="FFFFFF"/>
              </a:solidFill>
              <a:latin typeface="DM Sans"/>
              <a:ea typeface="DM Sans"/>
              <a:cs typeface="DM Sans"/>
              <a:sym typeface="DM Sans"/>
            </a:endParaRPr>
          </a:p>
        </p:txBody>
      </p:sp>
      <p:cxnSp>
        <p:nvCxnSpPr>
          <p:cNvPr id="134" name="Google Shape;134;p20"/>
          <p:cNvCxnSpPr>
            <a:stCxn id="130" idx="3"/>
            <a:endCxn id="135" idx="1"/>
          </p:cNvCxnSpPr>
          <p:nvPr/>
        </p:nvCxnSpPr>
        <p:spPr>
          <a:xfrm>
            <a:off x="1985425" y="4245793"/>
            <a:ext cx="2621400" cy="182100"/>
          </a:xfrm>
          <a:prstGeom prst="bentConnector3">
            <a:avLst>
              <a:gd fmla="val 50000" name="adj1"/>
            </a:avLst>
          </a:prstGeom>
          <a:noFill/>
          <a:ln cap="flat" cmpd="sng" w="9525">
            <a:solidFill>
              <a:srgbClr val="CCCCCC"/>
            </a:solidFill>
            <a:prstDash val="solid"/>
            <a:round/>
            <a:headEnd len="med" w="med" type="none"/>
            <a:tailEnd len="med" w="med" type="none"/>
          </a:ln>
        </p:spPr>
      </p:cxnSp>
      <p:sp>
        <p:nvSpPr>
          <p:cNvPr id="135" name="Google Shape;135;p20"/>
          <p:cNvSpPr/>
          <p:nvPr/>
        </p:nvSpPr>
        <p:spPr>
          <a:xfrm>
            <a:off x="4606825" y="4263768"/>
            <a:ext cx="1399200" cy="328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FFFFFF"/>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3"/>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592" name="Google Shape;592;p83"/>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593" name="Google Shape;593;p83"/>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594" name="Google Shape;594;p83"/>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595" name="Google Shape;595;p8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596" name="Google Shape;596;p83"/>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09 - Parte I</a:t>
            </a:r>
            <a:endParaRPr b="1" sz="1600">
              <a:solidFill>
                <a:srgbClr val="999999"/>
              </a:solidFill>
              <a:latin typeface="DM Sans"/>
              <a:ea typeface="DM Sans"/>
              <a:cs typeface="DM Sans"/>
              <a:sym typeface="DM Sans"/>
            </a:endParaRPr>
          </a:p>
        </p:txBody>
      </p:sp>
      <p:cxnSp>
        <p:nvCxnSpPr>
          <p:cNvPr id="597" name="Google Shape;597;p83"/>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598" name="Google Shape;598;p83"/>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Subida al servidor</a:t>
            </a:r>
            <a:endParaRPr b="1" sz="1500">
              <a:solidFill>
                <a:srgbClr val="999999"/>
              </a:solidFill>
              <a:latin typeface="DM Sans"/>
              <a:ea typeface="DM Sans"/>
              <a:cs typeface="DM Sans"/>
              <a:sym typeface="DM Sans"/>
            </a:endParaRPr>
          </a:p>
        </p:txBody>
      </p:sp>
      <p:sp>
        <p:nvSpPr>
          <p:cNvPr id="599" name="Google Shape;599;p83"/>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09 - Parte II</a:t>
            </a:r>
            <a:endParaRPr b="1" sz="1600">
              <a:solidFill>
                <a:schemeClr val="lt1"/>
              </a:solidFill>
              <a:latin typeface="DM Sans"/>
              <a:ea typeface="DM Sans"/>
              <a:cs typeface="DM Sans"/>
              <a:sym typeface="DM Sans"/>
            </a:endParaRPr>
          </a:p>
        </p:txBody>
      </p:sp>
      <p:cxnSp>
        <p:nvCxnSpPr>
          <p:cNvPr id="600" name="Google Shape;600;p83"/>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01" name="Google Shape;601;p83"/>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Conociendo a nuestro cliente</a:t>
            </a:r>
            <a:endParaRPr b="1" sz="1500">
              <a:solidFill>
                <a:srgbClr val="EAFF6A"/>
              </a:solidFill>
              <a:latin typeface="DM Sans"/>
              <a:ea typeface="DM Sans"/>
              <a:cs typeface="DM Sans"/>
              <a:sym typeface="DM Sans"/>
            </a:endParaRPr>
          </a:p>
        </p:txBody>
      </p:sp>
      <p:sp>
        <p:nvSpPr>
          <p:cNvPr id="602" name="Google Shape;602;p83"/>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603" name="Google Shape;603;p83"/>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04" name="Google Shape;604;p83"/>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Proyecto final</a:t>
            </a:r>
            <a:endParaRPr b="1" sz="1500">
              <a:solidFill>
                <a:srgbClr val="999999"/>
              </a:solidFill>
              <a:latin typeface="DM Sans"/>
              <a:ea typeface="DM Sans"/>
              <a:cs typeface="DM Sans"/>
              <a:sym typeface="DM Sans"/>
            </a:endParaRPr>
          </a:p>
        </p:txBody>
      </p:sp>
      <p:cxnSp>
        <p:nvCxnSpPr>
          <p:cNvPr id="605" name="Google Shape;605;p83"/>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606" name="Google Shape;606;p83"/>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607" name="Google Shape;607;p83"/>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608" name="Google Shape;608;p83"/>
          <p:cNvSpPr txBox="1"/>
          <p:nvPr/>
        </p:nvSpPr>
        <p:spPr>
          <a:xfrm>
            <a:off x="1461425" y="2823888"/>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Dominio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Hosting</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Asociar hosting y dominio</a:t>
            </a:r>
            <a:endParaRPr sz="1200">
              <a:solidFill>
                <a:schemeClr val="lt1"/>
              </a:solidFill>
              <a:latin typeface="DM Sans"/>
              <a:ea typeface="DM Sans"/>
              <a:cs typeface="DM Sans"/>
              <a:sym typeface="DM Sans"/>
            </a:endParaRPr>
          </a:p>
        </p:txBody>
      </p:sp>
      <p:sp>
        <p:nvSpPr>
          <p:cNvPr id="609" name="Google Shape;609;p83"/>
          <p:cNvSpPr txBox="1"/>
          <p:nvPr/>
        </p:nvSpPr>
        <p:spPr>
          <a:xfrm>
            <a:off x="5865175" y="2823900"/>
            <a:ext cx="1958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Temas principales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Objetivos alcanzados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Recomendaciones finales</a:t>
            </a:r>
            <a:endParaRPr sz="1200">
              <a:solidFill>
                <a:schemeClr val="lt1"/>
              </a:solidFill>
              <a:latin typeface="DM Sans"/>
              <a:ea typeface="DM Sans"/>
              <a:cs typeface="DM Sans"/>
              <a:sym typeface="DM Sans"/>
            </a:endParaRPr>
          </a:p>
        </p:txBody>
      </p:sp>
      <p:sp>
        <p:nvSpPr>
          <p:cNvPr id="610" name="Google Shape;610;p83"/>
          <p:cNvSpPr txBox="1"/>
          <p:nvPr/>
        </p:nvSpPr>
        <p:spPr>
          <a:xfrm>
            <a:off x="3683213" y="2823888"/>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¿Qué es un cliente?</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Objetivos del proyecto</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Presupuesto</a:t>
            </a:r>
            <a:endParaRPr sz="1200">
              <a:solidFill>
                <a:srgbClr val="83AEFB"/>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616" name="Google Shape;616;p8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17" name="Google Shape;617;p8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Identificar</a:t>
            </a:r>
            <a:r>
              <a:rPr lang="es" sz="1350">
                <a:solidFill>
                  <a:schemeClr val="lt1"/>
                </a:solidFill>
                <a:latin typeface="DM Sans"/>
                <a:ea typeface="DM Sans"/>
                <a:cs typeface="DM Sans"/>
                <a:sym typeface="DM Sans"/>
              </a:rPr>
              <a:t> a nuestro cliente.</a:t>
            </a:r>
            <a:endParaRPr sz="1350">
              <a:solidFill>
                <a:schemeClr val="lt1"/>
              </a:solidFill>
              <a:latin typeface="DM Sans"/>
              <a:ea typeface="DM Sans"/>
              <a:cs typeface="DM Sans"/>
              <a:sym typeface="DM Sans"/>
            </a:endParaRPr>
          </a:p>
        </p:txBody>
      </p:sp>
      <p:pic>
        <p:nvPicPr>
          <p:cNvPr id="618" name="Google Shape;618;p84"/>
          <p:cNvPicPr preferRelativeResize="0"/>
          <p:nvPr/>
        </p:nvPicPr>
        <p:blipFill>
          <a:blip r:embed="rId3">
            <a:alphaModFix/>
          </a:blip>
          <a:stretch>
            <a:fillRect/>
          </a:stretch>
        </p:blipFill>
        <p:spPr>
          <a:xfrm>
            <a:off x="2172138" y="2254913"/>
            <a:ext cx="196975" cy="196975"/>
          </a:xfrm>
          <a:prstGeom prst="rect">
            <a:avLst/>
          </a:prstGeom>
          <a:noFill/>
          <a:ln>
            <a:noFill/>
          </a:ln>
        </p:spPr>
      </p:pic>
      <p:sp>
        <p:nvSpPr>
          <p:cNvPr id="619" name="Google Shape;619;p84"/>
          <p:cNvSpPr txBox="1"/>
          <p:nvPr/>
        </p:nvSpPr>
        <p:spPr>
          <a:xfrm>
            <a:off x="2690561" y="21309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al usuario final.</a:t>
            </a:r>
            <a:endParaRPr sz="1350">
              <a:solidFill>
                <a:schemeClr val="lt1"/>
              </a:solidFill>
              <a:latin typeface="DM Sans"/>
              <a:ea typeface="DM Sans"/>
              <a:cs typeface="DM Sans"/>
              <a:sym typeface="DM Sans"/>
            </a:endParaRPr>
          </a:p>
        </p:txBody>
      </p:sp>
      <p:pic>
        <p:nvPicPr>
          <p:cNvPr id="620" name="Google Shape;620;p84"/>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21" name="Google Shape;621;p84"/>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Confeccionar</a:t>
            </a:r>
            <a:r>
              <a:rPr lang="es" sz="1350">
                <a:solidFill>
                  <a:schemeClr val="lt1"/>
                </a:solidFill>
                <a:latin typeface="DM Sans"/>
                <a:ea typeface="DM Sans"/>
                <a:cs typeface="DM Sans"/>
                <a:sym typeface="DM Sans"/>
              </a:rPr>
              <a:t> un presupuesto.</a:t>
            </a:r>
            <a:endParaRPr sz="1350">
              <a:solidFill>
                <a:schemeClr val="lt1"/>
              </a:solidFill>
              <a:latin typeface="DM Sans"/>
              <a:ea typeface="DM Sans"/>
              <a:cs typeface="DM Sans"/>
              <a:sym typeface="DM Sans"/>
            </a:endParaRPr>
          </a:p>
        </p:txBody>
      </p:sp>
      <p:cxnSp>
        <p:nvCxnSpPr>
          <p:cNvPr id="622" name="Google Shape;622;p84"/>
          <p:cNvCxnSpPr>
            <a:stCxn id="616" idx="2"/>
            <a:endCxn id="618" idx="0"/>
          </p:cNvCxnSpPr>
          <p:nvPr/>
        </p:nvCxnSpPr>
        <p:spPr>
          <a:xfrm flipH="1" rot="-5400000">
            <a:off x="2014875" y="1998337"/>
            <a:ext cx="512700" cy="600"/>
          </a:xfrm>
          <a:prstGeom prst="bentConnector3">
            <a:avLst>
              <a:gd fmla="val 49993" name="adj1"/>
            </a:avLst>
          </a:prstGeom>
          <a:noFill/>
          <a:ln cap="flat" cmpd="sng" w="9525">
            <a:solidFill>
              <a:srgbClr val="EAFF6A"/>
            </a:solidFill>
            <a:prstDash val="solid"/>
            <a:round/>
            <a:headEnd len="med" w="med" type="none"/>
            <a:tailEnd len="med" w="med" type="none"/>
          </a:ln>
        </p:spPr>
      </p:cxnSp>
      <p:cxnSp>
        <p:nvCxnSpPr>
          <p:cNvPr id="623" name="Google Shape;623;p84"/>
          <p:cNvCxnSpPr>
            <a:stCxn id="618" idx="2"/>
            <a:endCxn id="620" idx="0"/>
          </p:cNvCxnSpPr>
          <p:nvPr/>
        </p:nvCxnSpPr>
        <p:spPr>
          <a:xfrm flipH="1" rot="-5400000">
            <a:off x="1991925" y="2730587"/>
            <a:ext cx="5580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09 - Parte I</a:t>
            </a:r>
            <a:endParaRPr b="0" i="0" sz="1400" u="none" cap="none" strike="noStrike">
              <a:solidFill>
                <a:srgbClr val="000000"/>
              </a:solidFill>
              <a:latin typeface="DM Sans"/>
              <a:ea typeface="DM Sans"/>
              <a:cs typeface="DM Sans"/>
              <a:sym typeface="DM Sans"/>
            </a:endParaRPr>
          </a:p>
        </p:txBody>
      </p:sp>
      <p:sp>
        <p:nvSpPr>
          <p:cNvPr id="629" name="Google Shape;629;p8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30" name="Google Shape;630;p85"/>
          <p:cNvSpPr txBox="1"/>
          <p:nvPr/>
        </p:nvSpPr>
        <p:spPr>
          <a:xfrm>
            <a:off x="465275" y="1788450"/>
            <a:ext cx="3834600" cy="270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Servidor: </a:t>
            </a:r>
            <a:r>
              <a:rPr lang="es" sz="1350">
                <a:solidFill>
                  <a:schemeClr val="dk1"/>
                </a:solidFill>
                <a:latin typeface="DM Sans"/>
                <a:ea typeface="DM Sans"/>
                <a:cs typeface="DM Sans"/>
                <a:sym typeface="DM Sans"/>
              </a:rPr>
              <a:t>cuando hablamos de servidores, nos referimos al ordenador que pone recursos a disposición a través de una red, o al programa que funciona en dicho ordenador.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consecuencia, aparecen dos definiciones de servidor: hardware y software.</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Servidor hardware:</a:t>
            </a:r>
            <a:r>
              <a:rPr lang="es" sz="1350">
                <a:solidFill>
                  <a:schemeClr val="dk1"/>
                </a:solidFill>
                <a:latin typeface="DM Sans"/>
                <a:ea typeface="DM Sans"/>
                <a:cs typeface="DM Sans"/>
                <a:sym typeface="DM Sans"/>
              </a:rPr>
              <a:t> es una máquina física integrada en una red informática en la que, además del sistema operativo, funcionan uno o varios servidores basados en software.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631" name="Google Shape;631;p85"/>
          <p:cNvSpPr txBox="1"/>
          <p:nvPr/>
        </p:nvSpPr>
        <p:spPr>
          <a:xfrm>
            <a:off x="4519500" y="1788450"/>
            <a:ext cx="3834600" cy="25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Servidor software: </a:t>
            </a:r>
            <a:r>
              <a:rPr lang="es" sz="1350">
                <a:solidFill>
                  <a:schemeClr val="dk1"/>
                </a:solidFill>
                <a:latin typeface="DM Sans"/>
                <a:ea typeface="DM Sans"/>
                <a:cs typeface="DM Sans"/>
                <a:sym typeface="DM Sans"/>
              </a:rPr>
              <a:t>es un programa que ofrece un servicio especial que otros programas, denominados clientes (“clients”), pueden usar a nivel local o a través de una red. El tipo de servicio depende del tipo de software del servidor.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Seguridad: </a:t>
            </a:r>
            <a:r>
              <a:rPr lang="es" sz="1350">
                <a:solidFill>
                  <a:schemeClr val="dk1"/>
                </a:solidFill>
                <a:latin typeface="DM Sans"/>
                <a:ea typeface="DM Sans"/>
                <a:cs typeface="DM Sans"/>
                <a:sym typeface="DM Sans"/>
              </a:rPr>
              <a:t>es la acción o práctica de proteger sitios web del acceso, uso, modificación, destrucción o interrupción no autorizados.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09 - Parte I</a:t>
            </a:r>
            <a:endParaRPr>
              <a:latin typeface="DM Sans"/>
              <a:ea typeface="DM Sans"/>
              <a:cs typeface="DM Sans"/>
              <a:sym typeface="DM Sans"/>
            </a:endParaRPr>
          </a:p>
        </p:txBody>
      </p:sp>
      <p:sp>
        <p:nvSpPr>
          <p:cNvPr id="637" name="Google Shape;637;p8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38" name="Google Shape;638;p86"/>
          <p:cNvSpPr txBox="1"/>
          <p:nvPr/>
        </p:nvSpPr>
        <p:spPr>
          <a:xfrm>
            <a:off x="465275"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Dominio</a:t>
            </a:r>
            <a:r>
              <a:rPr lang="es" sz="1350">
                <a:solidFill>
                  <a:schemeClr val="dk1"/>
                </a:solidFill>
                <a:latin typeface="DM Sans"/>
                <a:ea typeface="DM Sans"/>
                <a:cs typeface="DM Sans"/>
                <a:sym typeface="DM Sans"/>
              </a:rPr>
              <a:t>: el dominio en Internet es la dirección (nombre) que ingresas en el navegador para acceder al sitio web deseado. Ejemplo: </a:t>
            </a:r>
            <a:r>
              <a:rPr lang="es" sz="1350" u="sng">
                <a:solidFill>
                  <a:schemeClr val="hlink"/>
                </a:solidFill>
                <a:latin typeface="DM Sans"/>
                <a:ea typeface="DM Sans"/>
                <a:cs typeface="DM Sans"/>
                <a:sym typeface="DM Sans"/>
                <a:hlinkClick r:id="rId3"/>
              </a:rPr>
              <a:t>www.css-tricks.com</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Hosting:</a:t>
            </a:r>
            <a:r>
              <a:rPr lang="es" sz="1350">
                <a:solidFill>
                  <a:schemeClr val="dk1"/>
                </a:solidFill>
                <a:latin typeface="DM Sans"/>
                <a:ea typeface="DM Sans"/>
                <a:cs typeface="DM Sans"/>
                <a:sym typeface="DM Sans"/>
              </a:rPr>
              <a:t> es necesario contratar un servicio de hosting que cubra con los requerimientos de tu web. Los servidores son empresas que almacenan computadoras con discos rígidos (en donde son alojados los sitios web), y cada una está equipada con distinto hardware.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645" name="Google Shape;645;p8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646" name="Google Shape;646;p87"/>
          <p:cNvSpPr/>
          <p:nvPr/>
        </p:nvSpPr>
        <p:spPr>
          <a:xfrm>
            <a:off x="542300" y="1305375"/>
            <a:ext cx="1508700" cy="6477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Conociendo a nuestro cliente</a:t>
            </a:r>
            <a:endParaRPr sz="1200">
              <a:solidFill>
                <a:srgbClr val="FFFFFF"/>
              </a:solidFill>
              <a:latin typeface="DM Sans"/>
              <a:ea typeface="DM Sans"/>
              <a:cs typeface="DM Sans"/>
              <a:sym typeface="DM Sans"/>
            </a:endParaRPr>
          </a:p>
        </p:txBody>
      </p:sp>
      <p:sp>
        <p:nvSpPr>
          <p:cNvPr id="647" name="Google Shape;647;p87"/>
          <p:cNvSpPr/>
          <p:nvPr/>
        </p:nvSpPr>
        <p:spPr>
          <a:xfrm>
            <a:off x="3046199" y="1475814"/>
            <a:ext cx="15087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¿Qué es </a:t>
            </a:r>
            <a:r>
              <a:rPr lang="es" sz="1200">
                <a:solidFill>
                  <a:srgbClr val="222222"/>
                </a:solidFill>
                <a:latin typeface="DM Sans"/>
                <a:ea typeface="DM Sans"/>
                <a:cs typeface="DM Sans"/>
                <a:sym typeface="DM Sans"/>
              </a:rPr>
              <a:t>un</a:t>
            </a:r>
            <a:r>
              <a:rPr lang="es" sz="1100">
                <a:solidFill>
                  <a:srgbClr val="222222"/>
                </a:solidFill>
                <a:latin typeface="Helvetica Neue"/>
                <a:ea typeface="Helvetica Neue"/>
                <a:cs typeface="Helvetica Neue"/>
                <a:sym typeface="Helvetica Neue"/>
              </a:rPr>
              <a:t> cliente?</a:t>
            </a:r>
            <a:endParaRPr b="0" i="0" sz="1100" u="none" cap="none" strike="noStrike">
              <a:solidFill>
                <a:srgbClr val="222222"/>
              </a:solidFill>
              <a:latin typeface="Helvetica Neue"/>
              <a:ea typeface="Helvetica Neue"/>
              <a:cs typeface="Helvetica Neue"/>
              <a:sym typeface="Helvetica Neue"/>
            </a:endParaRPr>
          </a:p>
        </p:txBody>
      </p:sp>
      <p:cxnSp>
        <p:nvCxnSpPr>
          <p:cNvPr id="648" name="Google Shape;648;p87"/>
          <p:cNvCxnSpPr>
            <a:endCxn id="647" idx="1"/>
          </p:cNvCxnSpPr>
          <p:nvPr/>
        </p:nvCxnSpPr>
        <p:spPr>
          <a:xfrm>
            <a:off x="2051099" y="1626714"/>
            <a:ext cx="995100" cy="0"/>
          </a:xfrm>
          <a:prstGeom prst="straightConnector1">
            <a:avLst/>
          </a:prstGeom>
          <a:noFill/>
          <a:ln cap="flat" cmpd="sng" w="9525">
            <a:solidFill>
              <a:srgbClr val="CCCCCC"/>
            </a:solidFill>
            <a:prstDash val="solid"/>
            <a:round/>
            <a:headEnd len="med" w="med" type="oval"/>
            <a:tailEnd len="med" w="med" type="oval"/>
          </a:ln>
        </p:spPr>
      </p:cxnSp>
      <p:cxnSp>
        <p:nvCxnSpPr>
          <p:cNvPr id="649" name="Google Shape;649;p87"/>
          <p:cNvCxnSpPr>
            <a:endCxn id="650" idx="1"/>
          </p:cNvCxnSpPr>
          <p:nvPr/>
        </p:nvCxnSpPr>
        <p:spPr>
          <a:xfrm>
            <a:off x="2051107" y="1626732"/>
            <a:ext cx="995100" cy="387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50" name="Google Shape;650;p87"/>
          <p:cNvSpPr/>
          <p:nvPr/>
        </p:nvSpPr>
        <p:spPr>
          <a:xfrm>
            <a:off x="3046207" y="1862832"/>
            <a:ext cx="15087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a:t>
            </a:r>
            <a:r>
              <a:rPr lang="es" sz="1100">
                <a:solidFill>
                  <a:srgbClr val="222222"/>
                </a:solidFill>
                <a:latin typeface="Helvetica Neue"/>
                <a:ea typeface="Helvetica Neue"/>
                <a:cs typeface="Helvetica Neue"/>
                <a:sym typeface="Helvetica Neue"/>
              </a:rPr>
              <a:t>Qué</a:t>
            </a:r>
            <a:r>
              <a:rPr lang="es" sz="1000">
                <a:solidFill>
                  <a:srgbClr val="222222"/>
                </a:solidFill>
                <a:latin typeface="Helvetica Neue"/>
                <a:ea typeface="Helvetica Neue"/>
                <a:cs typeface="Helvetica Neue"/>
                <a:sym typeface="Helvetica Neue"/>
              </a:rPr>
              <a:t> es un usuario?</a:t>
            </a:r>
            <a:endParaRPr b="0" i="0" sz="1000" u="none" cap="none" strike="noStrike">
              <a:solidFill>
                <a:srgbClr val="222222"/>
              </a:solidFill>
              <a:latin typeface="Helvetica Neue"/>
              <a:ea typeface="Helvetica Neue"/>
              <a:cs typeface="Helvetica Neue"/>
              <a:sym typeface="Helvetica Neue"/>
            </a:endParaRPr>
          </a:p>
        </p:txBody>
      </p:sp>
      <p:cxnSp>
        <p:nvCxnSpPr>
          <p:cNvPr id="651" name="Google Shape;651;p87"/>
          <p:cNvCxnSpPr/>
          <p:nvPr/>
        </p:nvCxnSpPr>
        <p:spPr>
          <a:xfrm>
            <a:off x="4555030" y="2013760"/>
            <a:ext cx="995100" cy="0"/>
          </a:xfrm>
          <a:prstGeom prst="straightConnector1">
            <a:avLst/>
          </a:prstGeom>
          <a:noFill/>
          <a:ln cap="flat" cmpd="sng" w="9525">
            <a:solidFill>
              <a:srgbClr val="CCCCCC"/>
            </a:solidFill>
            <a:prstDash val="solid"/>
            <a:round/>
            <a:headEnd len="med" w="med" type="oval"/>
            <a:tailEnd len="med" w="med" type="oval"/>
          </a:ln>
        </p:spPr>
      </p:cxnSp>
      <p:sp>
        <p:nvSpPr>
          <p:cNvPr id="652" name="Google Shape;652;p87"/>
          <p:cNvSpPr/>
          <p:nvPr/>
        </p:nvSpPr>
        <p:spPr>
          <a:xfrm>
            <a:off x="5543778" y="1862832"/>
            <a:ext cx="1608300" cy="301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Tipos de usuarios</a:t>
            </a:r>
            <a:endParaRPr sz="1000">
              <a:solidFill>
                <a:srgbClr val="222222"/>
              </a:solidFill>
              <a:latin typeface="Helvetica Neue"/>
              <a:ea typeface="Helvetica Neue"/>
              <a:cs typeface="Helvetica Neue"/>
              <a:sym typeface="Helvetica Neue"/>
            </a:endParaRPr>
          </a:p>
        </p:txBody>
      </p:sp>
      <p:cxnSp>
        <p:nvCxnSpPr>
          <p:cNvPr id="653" name="Google Shape;653;p87"/>
          <p:cNvCxnSpPr/>
          <p:nvPr/>
        </p:nvCxnSpPr>
        <p:spPr>
          <a:xfrm>
            <a:off x="4555030" y="2013760"/>
            <a:ext cx="995100" cy="463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54" name="Google Shape;654;p87"/>
          <p:cNvSpPr/>
          <p:nvPr/>
        </p:nvSpPr>
        <p:spPr>
          <a:xfrm>
            <a:off x="5550242" y="2301373"/>
            <a:ext cx="16083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Necesidades</a:t>
            </a:r>
            <a:endParaRPr sz="1000">
              <a:solidFill>
                <a:srgbClr val="222222"/>
              </a:solidFill>
              <a:latin typeface="Helvetica Neue"/>
              <a:ea typeface="Helvetica Neue"/>
              <a:cs typeface="Helvetica Neue"/>
              <a:sym typeface="Helvetica Neue"/>
            </a:endParaRPr>
          </a:p>
        </p:txBody>
      </p:sp>
      <p:sp>
        <p:nvSpPr>
          <p:cNvPr id="655" name="Google Shape;655;p87"/>
          <p:cNvSpPr/>
          <p:nvPr/>
        </p:nvSpPr>
        <p:spPr>
          <a:xfrm>
            <a:off x="548635" y="2795947"/>
            <a:ext cx="1508700" cy="6477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FFFFFF"/>
                </a:solidFill>
                <a:latin typeface="DM Sans"/>
                <a:ea typeface="DM Sans"/>
                <a:cs typeface="DM Sans"/>
                <a:sym typeface="DM Sans"/>
              </a:rPr>
              <a:t>Presupuesto</a:t>
            </a:r>
            <a:endParaRPr sz="1200">
              <a:solidFill>
                <a:srgbClr val="FFFFFF"/>
              </a:solidFill>
              <a:latin typeface="DM Sans"/>
              <a:ea typeface="DM Sans"/>
              <a:cs typeface="DM Sans"/>
              <a:sym typeface="DM Sans"/>
            </a:endParaRPr>
          </a:p>
        </p:txBody>
      </p:sp>
      <p:cxnSp>
        <p:nvCxnSpPr>
          <p:cNvPr id="656" name="Google Shape;656;p87"/>
          <p:cNvCxnSpPr/>
          <p:nvPr/>
        </p:nvCxnSpPr>
        <p:spPr>
          <a:xfrm>
            <a:off x="1303047" y="1952943"/>
            <a:ext cx="0" cy="843000"/>
          </a:xfrm>
          <a:prstGeom prst="straightConnector1">
            <a:avLst/>
          </a:prstGeom>
          <a:noFill/>
          <a:ln>
            <a:noFill/>
          </a:ln>
        </p:spPr>
      </p:cxnSp>
      <p:sp>
        <p:nvSpPr>
          <p:cNvPr id="657" name="Google Shape;657;p87"/>
          <p:cNvSpPr/>
          <p:nvPr/>
        </p:nvSpPr>
        <p:spPr>
          <a:xfrm>
            <a:off x="3046199" y="2965596"/>
            <a:ext cx="15087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¿Qué es?</a:t>
            </a:r>
            <a:endParaRPr sz="1000">
              <a:solidFill>
                <a:srgbClr val="222222"/>
              </a:solidFill>
              <a:latin typeface="Helvetica Neue"/>
              <a:ea typeface="Helvetica Neue"/>
              <a:cs typeface="Helvetica Neue"/>
              <a:sym typeface="Helvetica Neue"/>
            </a:endParaRPr>
          </a:p>
        </p:txBody>
      </p:sp>
      <p:cxnSp>
        <p:nvCxnSpPr>
          <p:cNvPr id="658" name="Google Shape;658;p87"/>
          <p:cNvCxnSpPr>
            <a:endCxn id="657" idx="1"/>
          </p:cNvCxnSpPr>
          <p:nvPr/>
        </p:nvCxnSpPr>
        <p:spPr>
          <a:xfrm>
            <a:off x="2051099" y="3116496"/>
            <a:ext cx="995100" cy="0"/>
          </a:xfrm>
          <a:prstGeom prst="straightConnector1">
            <a:avLst/>
          </a:prstGeom>
          <a:noFill/>
          <a:ln cap="flat" cmpd="sng" w="9525">
            <a:solidFill>
              <a:srgbClr val="CCCCCC"/>
            </a:solidFill>
            <a:prstDash val="solid"/>
            <a:round/>
            <a:headEnd len="med" w="med" type="oval"/>
            <a:tailEnd len="med" w="med" type="oval"/>
          </a:ln>
        </p:spPr>
      </p:cxnSp>
      <p:cxnSp>
        <p:nvCxnSpPr>
          <p:cNvPr id="659" name="Google Shape;659;p87"/>
          <p:cNvCxnSpPr>
            <a:endCxn id="660" idx="1"/>
          </p:cNvCxnSpPr>
          <p:nvPr/>
        </p:nvCxnSpPr>
        <p:spPr>
          <a:xfrm>
            <a:off x="2051107" y="3116515"/>
            <a:ext cx="995100" cy="387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60" name="Google Shape;660;p87"/>
          <p:cNvSpPr/>
          <p:nvPr/>
        </p:nvSpPr>
        <p:spPr>
          <a:xfrm>
            <a:off x="3046207" y="3352615"/>
            <a:ext cx="15087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¿Cómo hacerlo?</a:t>
            </a:r>
            <a:endParaRPr sz="1000">
              <a:solidFill>
                <a:srgbClr val="222222"/>
              </a:solidFill>
              <a:latin typeface="Helvetica Neue"/>
              <a:ea typeface="Helvetica Neue"/>
              <a:cs typeface="Helvetica Neue"/>
              <a:sym typeface="Helvetica Neue"/>
            </a:endParaRPr>
          </a:p>
        </p:txBody>
      </p:sp>
      <p:cxnSp>
        <p:nvCxnSpPr>
          <p:cNvPr id="661" name="Google Shape;661;p87"/>
          <p:cNvCxnSpPr/>
          <p:nvPr/>
        </p:nvCxnSpPr>
        <p:spPr>
          <a:xfrm>
            <a:off x="4555030" y="3503556"/>
            <a:ext cx="995100" cy="0"/>
          </a:xfrm>
          <a:prstGeom prst="straightConnector1">
            <a:avLst/>
          </a:prstGeom>
          <a:noFill/>
          <a:ln cap="flat" cmpd="sng" w="9525">
            <a:solidFill>
              <a:srgbClr val="CCCCCC"/>
            </a:solidFill>
            <a:prstDash val="solid"/>
            <a:round/>
            <a:headEnd len="med" w="med" type="oval"/>
            <a:tailEnd len="med" w="med" type="oval"/>
          </a:ln>
        </p:spPr>
      </p:cxnSp>
      <p:sp>
        <p:nvSpPr>
          <p:cNvPr id="662" name="Google Shape;662;p87"/>
          <p:cNvSpPr/>
          <p:nvPr/>
        </p:nvSpPr>
        <p:spPr>
          <a:xfrm>
            <a:off x="5543778" y="3352628"/>
            <a:ext cx="16083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Cronograma de desarrollo</a:t>
            </a:r>
            <a:endParaRPr sz="1000">
              <a:solidFill>
                <a:srgbClr val="222222"/>
              </a:solidFill>
              <a:latin typeface="Helvetica Neue"/>
              <a:ea typeface="Helvetica Neue"/>
              <a:cs typeface="Helvetica Neue"/>
              <a:sym typeface="Helvetica Neue"/>
            </a:endParaRPr>
          </a:p>
        </p:txBody>
      </p:sp>
      <p:cxnSp>
        <p:nvCxnSpPr>
          <p:cNvPr id="663" name="Google Shape;663;p87"/>
          <p:cNvCxnSpPr/>
          <p:nvPr/>
        </p:nvCxnSpPr>
        <p:spPr>
          <a:xfrm>
            <a:off x="4555030" y="3503556"/>
            <a:ext cx="995100" cy="463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64" name="Google Shape;664;p87"/>
          <p:cNvSpPr/>
          <p:nvPr/>
        </p:nvSpPr>
        <p:spPr>
          <a:xfrm>
            <a:off x="5550242" y="3791169"/>
            <a:ext cx="16083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Mantenimientos </a:t>
            </a:r>
            <a:endParaRPr sz="1000">
              <a:solidFill>
                <a:srgbClr val="222222"/>
              </a:solidFill>
              <a:latin typeface="Helvetica Neue"/>
              <a:ea typeface="Helvetica Neue"/>
              <a:cs typeface="Helvetica Neue"/>
              <a:sym typeface="Helvetica Neue"/>
            </a:endParaRPr>
          </a:p>
        </p:txBody>
      </p:sp>
      <p:cxnSp>
        <p:nvCxnSpPr>
          <p:cNvPr id="665" name="Google Shape;665;p87"/>
          <p:cNvCxnSpPr/>
          <p:nvPr/>
        </p:nvCxnSpPr>
        <p:spPr>
          <a:xfrm>
            <a:off x="2051126" y="1626739"/>
            <a:ext cx="995100" cy="774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66" name="Google Shape;666;p87"/>
          <p:cNvSpPr/>
          <p:nvPr/>
        </p:nvSpPr>
        <p:spPr>
          <a:xfrm>
            <a:off x="3046069" y="2231435"/>
            <a:ext cx="1508700" cy="301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Helvetica Neue"/>
                <a:ea typeface="Helvetica Neue"/>
                <a:cs typeface="Helvetica Neue"/>
                <a:sym typeface="Helvetica Neue"/>
              </a:rPr>
              <a:t>Objetivos</a:t>
            </a:r>
            <a:r>
              <a:rPr lang="es" sz="900">
                <a:solidFill>
                  <a:srgbClr val="222222"/>
                </a:solidFill>
                <a:latin typeface="Helvetica Neue"/>
                <a:ea typeface="Helvetica Neue"/>
                <a:cs typeface="Helvetica Neue"/>
                <a:sym typeface="Helvetica Neue"/>
              </a:rPr>
              <a:t> del proyecto</a:t>
            </a:r>
            <a:endParaRPr b="0" i="0" sz="9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Conociendo a nuestro </a:t>
            </a:r>
            <a:r>
              <a:rPr b="1" lang="es" sz="4000">
                <a:solidFill>
                  <a:srgbClr val="EAFF6A"/>
                </a:solidFill>
                <a:latin typeface="DM Sans"/>
                <a:ea typeface="DM Sans"/>
                <a:cs typeface="DM Sans"/>
                <a:sym typeface="DM Sans"/>
              </a:rPr>
              <a:t>cliente</a:t>
            </a:r>
            <a:endParaRPr b="1" sz="4000">
              <a:solidFill>
                <a:srgbClr val="EAFF6A"/>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9"/>
          <p:cNvSpPr txBox="1"/>
          <p:nvPr/>
        </p:nvSpPr>
        <p:spPr>
          <a:xfrm>
            <a:off x="476250" y="1244425"/>
            <a:ext cx="5239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cliente?</a:t>
            </a:r>
            <a:endParaRPr b="1" sz="4000">
              <a:solidFill>
                <a:schemeClr val="dk1"/>
              </a:solidFill>
              <a:latin typeface="DM Sans"/>
              <a:ea typeface="DM Sans"/>
              <a:cs typeface="DM Sans"/>
              <a:sym typeface="DM Sans"/>
            </a:endParaRPr>
          </a:p>
        </p:txBody>
      </p:sp>
      <p:sp>
        <p:nvSpPr>
          <p:cNvPr id="677" name="Google Shape;677;p89"/>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cliente es quien c</a:t>
            </a:r>
            <a:r>
              <a:rPr lang="es" sz="1350">
                <a:highlight>
                  <a:schemeClr val="accent6"/>
                </a:highlight>
                <a:latin typeface="DM Sans"/>
                <a:ea typeface="DM Sans"/>
                <a:cs typeface="DM Sans"/>
                <a:sym typeface="DM Sans"/>
              </a:rPr>
              <a:t>ompra (o tiene interés en comprar) nuestro producto o servicio, a cambio de una remuneración</a:t>
            </a:r>
            <a:r>
              <a:rPr lang="es" sz="1350">
                <a:latin typeface="DM Sans"/>
                <a:ea typeface="DM Sans"/>
                <a:cs typeface="DM Sans"/>
                <a:sym typeface="DM Sans"/>
              </a:rPr>
              <a:t>. Se encuentra dentro de nuestro público objetivo, al cual nos dirigimos cuando comunicamos o comercializamos nuestro producto.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Al definir nuestro mercado, definimos también nuestro público objetivo.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78" name="Google Shape;678;p89"/>
          <p:cNvPicPr preferRelativeResize="0"/>
          <p:nvPr/>
        </p:nvPicPr>
        <p:blipFill>
          <a:blip r:embed="rId3">
            <a:alphaModFix/>
          </a:blip>
          <a:stretch>
            <a:fillRect/>
          </a:stretch>
        </p:blipFill>
        <p:spPr>
          <a:xfrm>
            <a:off x="5187825" y="1809950"/>
            <a:ext cx="3178502" cy="2118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p:nvPr/>
        </p:nvSpPr>
        <p:spPr>
          <a:xfrm>
            <a:off x="34700" y="28875"/>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0"/>
          <p:cNvSpPr txBox="1"/>
          <p:nvPr/>
        </p:nvSpPr>
        <p:spPr>
          <a:xfrm>
            <a:off x="3649500" y="963238"/>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Percepción del cliente</a:t>
            </a:r>
            <a:endParaRPr b="1" sz="4000">
              <a:solidFill>
                <a:schemeClr val="dk1"/>
              </a:solidFill>
              <a:latin typeface="DM Sans"/>
              <a:ea typeface="DM Sans"/>
              <a:cs typeface="DM Sans"/>
              <a:sym typeface="DM Sans"/>
            </a:endParaRPr>
          </a:p>
        </p:txBody>
      </p:sp>
      <p:sp>
        <p:nvSpPr>
          <p:cNvPr id="685" name="Google Shape;685;p90"/>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percepción es el proceso mediante el cual un individuo selecciona, organiza e interpreta la información que recibe para crear una imagen del mundo con significado.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percepción del cliente se basa en su </a:t>
            </a:r>
            <a:r>
              <a:rPr lang="es" sz="1350">
                <a:highlight>
                  <a:schemeClr val="accent6"/>
                </a:highlight>
                <a:latin typeface="DM Sans"/>
                <a:ea typeface="DM Sans"/>
                <a:cs typeface="DM Sans"/>
                <a:sym typeface="DM Sans"/>
              </a:rPr>
              <a:t>valoración de nuestro servicio, según el grado de satisfacción de sus necesidades y expectativas.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86" name="Google Shape;686;p90"/>
          <p:cNvPicPr preferRelativeResize="0"/>
          <p:nvPr/>
        </p:nvPicPr>
        <p:blipFill rotWithShape="1">
          <a:blip r:embed="rId3">
            <a:alphaModFix/>
          </a:blip>
          <a:srcRect b="0" l="12865" r="4503" t="0"/>
          <a:stretch/>
        </p:blipFill>
        <p:spPr>
          <a:xfrm>
            <a:off x="761425" y="1839324"/>
            <a:ext cx="2487474" cy="186972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1"/>
          <p:cNvSpPr txBox="1"/>
          <p:nvPr/>
        </p:nvSpPr>
        <p:spPr>
          <a:xfrm>
            <a:off x="386650" y="613750"/>
            <a:ext cx="535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¿Qué es un usuario?</a:t>
            </a:r>
            <a:endParaRPr b="1" sz="4000">
              <a:solidFill>
                <a:srgbClr val="EAFF6A"/>
              </a:solidFill>
              <a:latin typeface="DM Sans"/>
              <a:ea typeface="DM Sans"/>
              <a:cs typeface="DM Sans"/>
              <a:sym typeface="DM Sans"/>
            </a:endParaRPr>
          </a:p>
        </p:txBody>
      </p:sp>
      <p:sp>
        <p:nvSpPr>
          <p:cNvPr id="692" name="Google Shape;692;p91"/>
          <p:cNvSpPr txBox="1"/>
          <p:nvPr/>
        </p:nvSpPr>
        <p:spPr>
          <a:xfrm>
            <a:off x="386650" y="1439350"/>
            <a:ext cx="81411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 Es a quien tienen en mente las empresas desarrolladoras de hardware y software informático cada vez que diseñan un nuevo dispositivo o aplicación.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 Este usuario puede no estar instruido o entrenado en el uso de nuevas tecnologías, por lo cual la interfaz del dispositivo en cuestión debe ser sencilla y fácil de aprender.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Necesidades del usuario</a:t>
            </a:r>
            <a:endParaRPr b="1" sz="4000">
              <a:solidFill>
                <a:schemeClr val="dk1"/>
              </a:solidFill>
              <a:latin typeface="DM Sans"/>
              <a:ea typeface="DM Sans"/>
              <a:cs typeface="DM Sans"/>
              <a:sym typeface="DM Sans"/>
            </a:endParaRPr>
          </a:p>
        </p:txBody>
      </p:sp>
      <p:pic>
        <p:nvPicPr>
          <p:cNvPr id="698" name="Google Shape;698;p92"/>
          <p:cNvPicPr preferRelativeResize="0"/>
          <p:nvPr/>
        </p:nvPicPr>
        <p:blipFill>
          <a:blip r:embed="rId3">
            <a:alphaModFix/>
          </a:blip>
          <a:stretch>
            <a:fillRect/>
          </a:stretch>
        </p:blipFill>
        <p:spPr>
          <a:xfrm>
            <a:off x="1872600" y="1358425"/>
            <a:ext cx="5398799" cy="314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Servidores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3"/>
          <p:cNvSpPr txBox="1"/>
          <p:nvPr/>
        </p:nvSpPr>
        <p:spPr>
          <a:xfrm>
            <a:off x="501450" y="388350"/>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Preguntas para detectar las necesidades</a:t>
            </a:r>
            <a:endParaRPr b="1" sz="4000">
              <a:solidFill>
                <a:schemeClr val="dk1"/>
              </a:solidFill>
              <a:latin typeface="DM Sans"/>
              <a:ea typeface="DM Sans"/>
              <a:cs typeface="DM Sans"/>
              <a:sym typeface="DM Sans"/>
            </a:endParaRPr>
          </a:p>
        </p:txBody>
      </p:sp>
      <p:sp>
        <p:nvSpPr>
          <p:cNvPr id="704" name="Google Shape;704;p93"/>
          <p:cNvSpPr txBox="1"/>
          <p:nvPr/>
        </p:nvSpPr>
        <p:spPr>
          <a:xfrm>
            <a:off x="1384250" y="1748750"/>
            <a:ext cx="6584100" cy="4617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350">
                <a:solidFill>
                  <a:srgbClr val="000000"/>
                </a:solidFill>
                <a:highlight>
                  <a:schemeClr val="accent6"/>
                </a:highlight>
                <a:latin typeface="DM Sans"/>
                <a:ea typeface="DM Sans"/>
                <a:cs typeface="DM Sans"/>
                <a:sym typeface="DM Sans"/>
              </a:rPr>
              <a:t>¿Cuál es el contexto del usuario y cuánto puede variar?</a:t>
            </a:r>
            <a:endParaRPr sz="1350">
              <a:solidFill>
                <a:srgbClr val="000000"/>
              </a:solidFill>
              <a:highlight>
                <a:schemeClr val="accent6"/>
              </a:highlight>
              <a:latin typeface="DM Sans"/>
              <a:ea typeface="DM Sans"/>
              <a:cs typeface="DM Sans"/>
              <a:sym typeface="DM Sans"/>
            </a:endParaRPr>
          </a:p>
        </p:txBody>
      </p:sp>
      <p:sp>
        <p:nvSpPr>
          <p:cNvPr id="705" name="Google Shape;705;p93"/>
          <p:cNvSpPr txBox="1"/>
          <p:nvPr/>
        </p:nvSpPr>
        <p:spPr>
          <a:xfrm>
            <a:off x="1384250" y="3788200"/>
            <a:ext cx="6584100" cy="392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350">
                <a:solidFill>
                  <a:srgbClr val="000000"/>
                </a:solidFill>
                <a:highlight>
                  <a:schemeClr val="accent6"/>
                </a:highlight>
                <a:latin typeface="DM Sans"/>
                <a:ea typeface="DM Sans"/>
                <a:cs typeface="DM Sans"/>
                <a:sym typeface="DM Sans"/>
              </a:rPr>
              <a:t>¿Cuáles son los objetivos de los usuarios?</a:t>
            </a:r>
            <a:endParaRPr sz="1350">
              <a:highlight>
                <a:schemeClr val="accent6"/>
              </a:highlight>
              <a:latin typeface="DM Sans"/>
              <a:ea typeface="DM Sans"/>
              <a:cs typeface="DM Sans"/>
              <a:sym typeface="DM Sans"/>
            </a:endParaRPr>
          </a:p>
        </p:txBody>
      </p:sp>
      <p:sp>
        <p:nvSpPr>
          <p:cNvPr id="706" name="Google Shape;706;p93"/>
          <p:cNvSpPr txBox="1"/>
          <p:nvPr/>
        </p:nvSpPr>
        <p:spPr>
          <a:xfrm>
            <a:off x="1384250" y="3091913"/>
            <a:ext cx="6584100" cy="392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350">
                <a:solidFill>
                  <a:srgbClr val="000000"/>
                </a:solidFill>
                <a:highlight>
                  <a:schemeClr val="accent6"/>
                </a:highlight>
                <a:latin typeface="DM Sans"/>
                <a:ea typeface="DM Sans"/>
                <a:cs typeface="DM Sans"/>
                <a:sym typeface="DM Sans"/>
              </a:rPr>
              <a:t>¿Cuáles son los obstáculos para conseguir los objetivos?</a:t>
            </a:r>
            <a:endParaRPr sz="1350">
              <a:highlight>
                <a:schemeClr val="accent6"/>
              </a:highlight>
              <a:latin typeface="DM Sans"/>
              <a:ea typeface="DM Sans"/>
              <a:cs typeface="DM Sans"/>
              <a:sym typeface="DM Sans"/>
            </a:endParaRPr>
          </a:p>
        </p:txBody>
      </p:sp>
      <p:sp>
        <p:nvSpPr>
          <p:cNvPr id="707" name="Google Shape;707;p93"/>
          <p:cNvSpPr txBox="1"/>
          <p:nvPr/>
        </p:nvSpPr>
        <p:spPr>
          <a:xfrm>
            <a:off x="1384250" y="2395625"/>
            <a:ext cx="6584100" cy="392400"/>
          </a:xfrm>
          <a:prstGeom prst="rect">
            <a:avLst/>
          </a:prstGeom>
          <a:solidFill>
            <a:schemeClr val="accent6"/>
          </a:solidFill>
          <a:ln>
            <a:noFill/>
          </a:ln>
        </p:spPr>
        <p:txBody>
          <a:bodyPr anchorCtr="0" anchor="t" bIns="91425" lIns="91425" spcFirstLastPara="1" rIns="91425" wrap="square" tIns="91425">
            <a:spAutoFit/>
          </a:bodyPr>
          <a:lstStyle/>
          <a:p>
            <a:pPr indent="0" lvl="0" marL="457200" rtl="0" algn="ctr">
              <a:lnSpc>
                <a:spcPct val="150000"/>
              </a:lnSpc>
              <a:spcBef>
                <a:spcPts val="1200"/>
              </a:spcBef>
              <a:spcAft>
                <a:spcPts val="1200"/>
              </a:spcAft>
              <a:buNone/>
            </a:pPr>
            <a:r>
              <a:rPr lang="es" sz="1350">
                <a:solidFill>
                  <a:srgbClr val="000000"/>
                </a:solidFill>
                <a:highlight>
                  <a:schemeClr val="accent6"/>
                </a:highlight>
                <a:latin typeface="DM Sans"/>
                <a:ea typeface="DM Sans"/>
                <a:cs typeface="DM Sans"/>
                <a:sym typeface="DM Sans"/>
              </a:rPr>
              <a:t>¿Cuáles son los valores y prioridades de los usuarios?</a:t>
            </a:r>
            <a:endParaRPr sz="1350">
              <a:solidFill>
                <a:srgbClr val="000000"/>
              </a:solidFill>
              <a:highlight>
                <a:schemeClr val="accent6"/>
              </a:highlight>
              <a:latin typeface="DM Sans"/>
              <a:ea typeface="DM Sans"/>
              <a:cs typeface="DM Sans"/>
              <a:sym typeface="DM Sans"/>
            </a:endParaRPr>
          </a:p>
        </p:txBody>
      </p:sp>
      <p:sp>
        <p:nvSpPr>
          <p:cNvPr id="708" name="Google Shape;708;p93"/>
          <p:cNvSpPr txBox="1"/>
          <p:nvPr/>
        </p:nvSpPr>
        <p:spPr>
          <a:xfrm>
            <a:off x="915975" y="1750477"/>
            <a:ext cx="468300" cy="392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sp>
        <p:nvSpPr>
          <p:cNvPr id="709" name="Google Shape;709;p93"/>
          <p:cNvSpPr txBox="1"/>
          <p:nvPr/>
        </p:nvSpPr>
        <p:spPr>
          <a:xfrm>
            <a:off x="915975" y="2394500"/>
            <a:ext cx="877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sp>
        <p:nvSpPr>
          <p:cNvPr id="710" name="Google Shape;710;p93"/>
          <p:cNvSpPr txBox="1"/>
          <p:nvPr/>
        </p:nvSpPr>
        <p:spPr>
          <a:xfrm>
            <a:off x="915975" y="3076463"/>
            <a:ext cx="877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sp>
        <p:nvSpPr>
          <p:cNvPr id="711" name="Google Shape;711;p93"/>
          <p:cNvSpPr txBox="1"/>
          <p:nvPr/>
        </p:nvSpPr>
        <p:spPr>
          <a:xfrm>
            <a:off x="915975" y="3758450"/>
            <a:ext cx="877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Objetivos del proyecto</a:t>
            </a:r>
            <a:endParaRPr b="1" sz="4000">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5"/>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Uno de los puntos más importantes es buscar cuáles son los </a:t>
            </a:r>
            <a:r>
              <a:rPr b="1" lang="es" sz="1350">
                <a:latin typeface="DM Sans"/>
                <a:ea typeface="DM Sans"/>
                <a:cs typeface="DM Sans"/>
                <a:sym typeface="DM Sans"/>
              </a:rPr>
              <a:t>objetivos del proyecto: qué busca y hacia dónde </a:t>
            </a:r>
            <a:r>
              <a:rPr lang="es" sz="1350">
                <a:latin typeface="DM Sans"/>
                <a:ea typeface="DM Sans"/>
                <a:cs typeface="DM Sans"/>
                <a:sym typeface="DM Sans"/>
              </a:rPr>
              <a:t>va la página web.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esta manera, podemos orientar al cliente respecto a lo que puede realizar.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22" name="Google Shape;722;p95"/>
          <p:cNvPicPr preferRelativeResize="0"/>
          <p:nvPr/>
        </p:nvPicPr>
        <p:blipFill>
          <a:blip r:embed="rId3">
            <a:alphaModFix/>
          </a:blip>
          <a:stretch>
            <a:fillRect/>
          </a:stretch>
        </p:blipFill>
        <p:spPr>
          <a:xfrm>
            <a:off x="4522525" y="1017000"/>
            <a:ext cx="4145975" cy="310948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6"/>
          <p:cNvSpPr txBox="1"/>
          <p:nvPr/>
        </p:nvSpPr>
        <p:spPr>
          <a:xfrm>
            <a:off x="473350" y="1908175"/>
            <a:ext cx="4020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requerimientos se enfocan </a:t>
            </a:r>
            <a:r>
              <a:rPr lang="es" sz="1350">
                <a:highlight>
                  <a:schemeClr val="accent6"/>
                </a:highlight>
                <a:latin typeface="DM Sans"/>
                <a:ea typeface="DM Sans"/>
                <a:cs typeface="DM Sans"/>
                <a:sym typeface="DM Sans"/>
              </a:rPr>
              <a:t>en describir las necesidades del cliente,</a:t>
            </a:r>
            <a:r>
              <a:rPr lang="es" sz="1350">
                <a:latin typeface="DM Sans"/>
                <a:ea typeface="DM Sans"/>
                <a:cs typeface="DM Sans"/>
                <a:sym typeface="DM Sans"/>
              </a:rPr>
              <a:t> entonces es lógico que para recabarlos haya que obtener la información de primera mano.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28" name="Google Shape;728;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Análisis de requerimientos</a:t>
            </a:r>
            <a:endParaRPr b="1" sz="4000">
              <a:solidFill>
                <a:schemeClr val="dk1"/>
              </a:solidFill>
              <a:latin typeface="DM Sans"/>
              <a:ea typeface="DM Sans"/>
              <a:cs typeface="DM Sans"/>
              <a:sym typeface="DM Sans"/>
            </a:endParaRPr>
          </a:p>
        </p:txBody>
      </p:sp>
      <p:sp>
        <p:nvSpPr>
          <p:cNvPr id="729" name="Google Shape;729;p96"/>
          <p:cNvSpPr txBox="1"/>
          <p:nvPr/>
        </p:nvSpPr>
        <p:spPr>
          <a:xfrm>
            <a:off x="4841950" y="1908175"/>
            <a:ext cx="3692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Esto se hace mediante entrevistas con el cliente, u obteniendo la documentación que describa la manera en que éste desea que funcione el sistema de software. Las necesidades y/o requerimientos del cliente evolucionan con el tiempo, y cada cambio involucra un costo.</a:t>
            </a:r>
            <a:endParaRPr sz="1350">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7"/>
          <p:cNvSpPr txBox="1"/>
          <p:nvPr/>
        </p:nvSpPr>
        <p:spPr>
          <a:xfrm>
            <a:off x="501450" y="21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Análisis de requerimientos</a:t>
            </a:r>
            <a:endParaRPr b="1" sz="4000">
              <a:solidFill>
                <a:schemeClr val="dk1"/>
              </a:solidFill>
              <a:latin typeface="DM Sans"/>
              <a:ea typeface="DM Sans"/>
              <a:cs typeface="DM Sans"/>
              <a:sym typeface="DM Sans"/>
            </a:endParaRPr>
          </a:p>
        </p:txBody>
      </p:sp>
      <p:sp>
        <p:nvSpPr>
          <p:cNvPr id="735" name="Google Shape;735;p97"/>
          <p:cNvSpPr txBox="1"/>
          <p:nvPr/>
        </p:nvSpPr>
        <p:spPr>
          <a:xfrm>
            <a:off x="505275" y="4549875"/>
            <a:ext cx="5148600" cy="39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100">
                <a:solidFill>
                  <a:schemeClr val="dk2"/>
                </a:solidFill>
                <a:latin typeface="DM Sans"/>
                <a:ea typeface="DM Sans"/>
                <a:cs typeface="DM Sans"/>
                <a:sym typeface="DM Sans"/>
              </a:rPr>
              <a:t>Fuente:</a:t>
            </a:r>
            <a:r>
              <a:rPr b="1" lang="es" sz="1100">
                <a:latin typeface="DM Sans"/>
                <a:ea typeface="DM Sans"/>
                <a:cs typeface="DM Sans"/>
                <a:sym typeface="DM Sans"/>
              </a:rPr>
              <a:t> </a:t>
            </a:r>
            <a:r>
              <a:rPr lang="es" sz="1100" u="sng">
                <a:solidFill>
                  <a:schemeClr val="hlink"/>
                </a:solidFill>
                <a:latin typeface="DM Sans"/>
                <a:ea typeface="DM Sans"/>
                <a:cs typeface="DM Sans"/>
                <a:sym typeface="DM Sans"/>
                <a:hlinkClick r:id="rId3"/>
              </a:rPr>
              <a:t>https://sites.google.com/site/metodologiareq/capitulo-i</a:t>
            </a:r>
            <a:endParaRPr sz="1100">
              <a:latin typeface="DM Sans"/>
              <a:ea typeface="DM Sans"/>
              <a:cs typeface="DM Sans"/>
              <a:sym typeface="DM Sans"/>
            </a:endParaRPr>
          </a:p>
        </p:txBody>
      </p:sp>
      <p:sp>
        <p:nvSpPr>
          <p:cNvPr id="736" name="Google Shape;736;p97"/>
          <p:cNvSpPr txBox="1"/>
          <p:nvPr/>
        </p:nvSpPr>
        <p:spPr>
          <a:xfrm>
            <a:off x="898050" y="1648338"/>
            <a:ext cx="1683900" cy="8082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350">
                <a:highlight>
                  <a:schemeClr val="accent6"/>
                </a:highlight>
                <a:latin typeface="DM Sans"/>
                <a:ea typeface="DM Sans"/>
                <a:cs typeface="DM Sans"/>
                <a:sym typeface="DM Sans"/>
              </a:rPr>
              <a:t>Obtener</a:t>
            </a:r>
            <a:r>
              <a:rPr lang="es" sz="1350">
                <a:highlight>
                  <a:srgbClr val="EF89D2"/>
                </a:highlight>
                <a:latin typeface="DM Sans"/>
                <a:ea typeface="DM Sans"/>
                <a:cs typeface="DM Sans"/>
                <a:sym typeface="DM Sans"/>
              </a:rPr>
              <a:t> </a:t>
            </a:r>
            <a:r>
              <a:rPr lang="es" sz="1350">
                <a:latin typeface="DM Sans"/>
                <a:ea typeface="DM Sans"/>
                <a:cs typeface="DM Sans"/>
                <a:sym typeface="DM Sans"/>
              </a:rPr>
              <a:t>información del cliente</a:t>
            </a:r>
            <a:endParaRPr sz="1350">
              <a:latin typeface="DM Sans"/>
              <a:ea typeface="DM Sans"/>
              <a:cs typeface="DM Sans"/>
              <a:sym typeface="DM Sans"/>
            </a:endParaRPr>
          </a:p>
        </p:txBody>
      </p:sp>
      <p:sp>
        <p:nvSpPr>
          <p:cNvPr id="737" name="Google Shape;737;p97"/>
          <p:cNvSpPr txBox="1"/>
          <p:nvPr/>
        </p:nvSpPr>
        <p:spPr>
          <a:xfrm>
            <a:off x="3403475" y="1648338"/>
            <a:ext cx="1683900" cy="8082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lang="es" sz="1350">
                <a:highlight>
                  <a:schemeClr val="accent6"/>
                </a:highlight>
                <a:latin typeface="DM Sans"/>
                <a:ea typeface="DM Sans"/>
                <a:cs typeface="DM Sans"/>
                <a:sym typeface="DM Sans"/>
              </a:rPr>
              <a:t>Definir </a:t>
            </a:r>
            <a:r>
              <a:rPr lang="es" sz="1350">
                <a:latin typeface="DM Sans"/>
                <a:ea typeface="DM Sans"/>
                <a:cs typeface="DM Sans"/>
                <a:sym typeface="DM Sans"/>
              </a:rPr>
              <a:t>el alcance</a:t>
            </a:r>
            <a:endParaRPr sz="1350">
              <a:latin typeface="DM Sans"/>
              <a:ea typeface="DM Sans"/>
              <a:cs typeface="DM Sans"/>
              <a:sym typeface="DM Sans"/>
            </a:endParaRPr>
          </a:p>
          <a:p>
            <a:pPr indent="0" lvl="0" marL="0" rtl="0" algn="ctr">
              <a:spcBef>
                <a:spcPts val="0"/>
              </a:spcBef>
              <a:spcAft>
                <a:spcPts val="0"/>
              </a:spcAft>
              <a:buNone/>
            </a:pPr>
            <a:r>
              <a:t/>
            </a:r>
            <a:endParaRPr sz="1350">
              <a:latin typeface="DM Sans"/>
              <a:ea typeface="DM Sans"/>
              <a:cs typeface="DM Sans"/>
              <a:sym typeface="DM Sans"/>
            </a:endParaRPr>
          </a:p>
        </p:txBody>
      </p:sp>
      <p:sp>
        <p:nvSpPr>
          <p:cNvPr id="738" name="Google Shape;738;p97"/>
          <p:cNvSpPr txBox="1"/>
          <p:nvPr/>
        </p:nvSpPr>
        <p:spPr>
          <a:xfrm>
            <a:off x="5958900" y="1600325"/>
            <a:ext cx="1853100" cy="10158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350">
                <a:highlight>
                  <a:schemeClr val="accent6"/>
                </a:highlight>
                <a:latin typeface="DM Sans"/>
                <a:ea typeface="DM Sans"/>
                <a:cs typeface="DM Sans"/>
                <a:sym typeface="DM Sans"/>
              </a:rPr>
              <a:t>Identificar </a:t>
            </a:r>
            <a:r>
              <a:rPr lang="es" sz="1350">
                <a:latin typeface="DM Sans"/>
                <a:ea typeface="DM Sans"/>
                <a:cs typeface="DM Sans"/>
                <a:sym typeface="DM Sans"/>
              </a:rPr>
              <a:t>requerimientos funcionales y no funcionales</a:t>
            </a:r>
            <a:endParaRPr sz="1350">
              <a:latin typeface="DM Sans"/>
              <a:ea typeface="DM Sans"/>
              <a:cs typeface="DM Sans"/>
              <a:sym typeface="DM Sans"/>
            </a:endParaRPr>
          </a:p>
        </p:txBody>
      </p:sp>
      <p:sp>
        <p:nvSpPr>
          <p:cNvPr id="739" name="Google Shape;739;p97"/>
          <p:cNvSpPr txBox="1"/>
          <p:nvPr/>
        </p:nvSpPr>
        <p:spPr>
          <a:xfrm>
            <a:off x="5959950" y="3323825"/>
            <a:ext cx="1853100" cy="8082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1000"/>
              </a:spcBef>
              <a:spcAft>
                <a:spcPts val="1000"/>
              </a:spcAft>
              <a:buNone/>
            </a:pPr>
            <a:r>
              <a:rPr lang="es" sz="1350">
                <a:highlight>
                  <a:schemeClr val="accent6"/>
                </a:highlight>
                <a:latin typeface="DM Sans"/>
                <a:ea typeface="DM Sans"/>
                <a:cs typeface="DM Sans"/>
                <a:sym typeface="DM Sans"/>
              </a:rPr>
              <a:t>Realizar </a:t>
            </a:r>
            <a:r>
              <a:rPr lang="es" sz="1350">
                <a:latin typeface="DM Sans"/>
                <a:ea typeface="DM Sans"/>
                <a:cs typeface="DM Sans"/>
                <a:sym typeface="DM Sans"/>
              </a:rPr>
              <a:t>entregable e identificación de necesidades</a:t>
            </a:r>
            <a:endParaRPr sz="1350">
              <a:latin typeface="DM Sans"/>
              <a:ea typeface="DM Sans"/>
              <a:cs typeface="DM Sans"/>
              <a:sym typeface="DM Sans"/>
            </a:endParaRPr>
          </a:p>
        </p:txBody>
      </p:sp>
      <p:cxnSp>
        <p:nvCxnSpPr>
          <p:cNvPr id="740" name="Google Shape;740;p97"/>
          <p:cNvCxnSpPr>
            <a:stCxn id="736" idx="3"/>
            <a:endCxn id="737" idx="1"/>
          </p:cNvCxnSpPr>
          <p:nvPr/>
        </p:nvCxnSpPr>
        <p:spPr>
          <a:xfrm>
            <a:off x="2581950" y="2052438"/>
            <a:ext cx="821400" cy="0"/>
          </a:xfrm>
          <a:prstGeom prst="straightConnector1">
            <a:avLst/>
          </a:prstGeom>
          <a:noFill/>
          <a:ln cap="flat" cmpd="sng" w="28575">
            <a:solidFill>
              <a:srgbClr val="EAFF6A"/>
            </a:solidFill>
            <a:prstDash val="solid"/>
            <a:round/>
            <a:headEnd len="med" w="med" type="none"/>
            <a:tailEnd len="med" w="med" type="triangle"/>
          </a:ln>
        </p:spPr>
      </p:cxnSp>
      <p:cxnSp>
        <p:nvCxnSpPr>
          <p:cNvPr id="741" name="Google Shape;741;p97"/>
          <p:cNvCxnSpPr>
            <a:endCxn id="738" idx="1"/>
          </p:cNvCxnSpPr>
          <p:nvPr/>
        </p:nvCxnSpPr>
        <p:spPr>
          <a:xfrm>
            <a:off x="5112000" y="2108225"/>
            <a:ext cx="846900" cy="0"/>
          </a:xfrm>
          <a:prstGeom prst="straightConnector1">
            <a:avLst/>
          </a:prstGeom>
          <a:noFill/>
          <a:ln cap="flat" cmpd="sng" w="28575">
            <a:solidFill>
              <a:srgbClr val="EAFF6A"/>
            </a:solidFill>
            <a:prstDash val="solid"/>
            <a:round/>
            <a:headEnd len="med" w="med" type="none"/>
            <a:tailEnd len="med" w="med" type="triangle"/>
          </a:ln>
        </p:spPr>
      </p:cxnSp>
      <p:cxnSp>
        <p:nvCxnSpPr>
          <p:cNvPr id="742" name="Google Shape;742;p97"/>
          <p:cNvCxnSpPr>
            <a:endCxn id="739" idx="0"/>
          </p:cNvCxnSpPr>
          <p:nvPr/>
        </p:nvCxnSpPr>
        <p:spPr>
          <a:xfrm>
            <a:off x="6884400" y="2695025"/>
            <a:ext cx="2100" cy="628800"/>
          </a:xfrm>
          <a:prstGeom prst="straightConnector1">
            <a:avLst/>
          </a:prstGeom>
          <a:noFill/>
          <a:ln cap="flat" cmpd="sng" w="28575">
            <a:solidFill>
              <a:srgbClr val="EAFF6A"/>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8"/>
          <p:cNvSpPr txBox="1"/>
          <p:nvPr/>
        </p:nvSpPr>
        <p:spPr>
          <a:xfrm>
            <a:off x="475500" y="619525"/>
            <a:ext cx="81390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highlight>
                  <a:schemeClr val="accent6"/>
                </a:highlight>
                <a:latin typeface="DM Sans"/>
                <a:ea typeface="DM Sans"/>
                <a:cs typeface="DM Sans"/>
                <a:sym typeface="DM Sans"/>
              </a:rPr>
              <a:t>1. Obtener</a:t>
            </a:r>
            <a:r>
              <a:rPr b="1" lang="es" sz="4000">
                <a:solidFill>
                  <a:schemeClr val="dk1"/>
                </a:solidFill>
                <a:latin typeface="DM Sans"/>
                <a:ea typeface="DM Sans"/>
                <a:cs typeface="DM Sans"/>
                <a:sym typeface="DM Sans"/>
              </a:rPr>
              <a:t> y analizar información de las necesidades del cliente</a:t>
            </a:r>
            <a:endParaRPr b="1" sz="4000">
              <a:solidFill>
                <a:schemeClr val="dk1"/>
              </a:solidFill>
              <a:latin typeface="DM Sans"/>
              <a:ea typeface="DM Sans"/>
              <a:cs typeface="DM Sans"/>
              <a:sym typeface="DM Sans"/>
            </a:endParaRPr>
          </a:p>
        </p:txBody>
      </p:sp>
      <p:sp>
        <p:nvSpPr>
          <p:cNvPr id="748" name="Google Shape;748;p98"/>
          <p:cNvSpPr txBox="1"/>
          <p:nvPr/>
        </p:nvSpPr>
        <p:spPr>
          <a:xfrm>
            <a:off x="475500" y="267452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Debes hacer una correcta identificación de los clientes, y alcanzar un análisis de manera asertiva: se pueden implementar una serie de técnicas de acuerdo al  cliente con el que se esté tratando.</a:t>
            </a:r>
            <a:endParaRPr sz="1350">
              <a:latin typeface="DM Sans"/>
              <a:ea typeface="DM Sans"/>
              <a:cs typeface="DM Sans"/>
              <a:sym typeface="DM Sans"/>
            </a:endParaRPr>
          </a:p>
        </p:txBody>
      </p:sp>
      <p:pic>
        <p:nvPicPr>
          <p:cNvPr id="749" name="Google Shape;749;p98"/>
          <p:cNvPicPr preferRelativeResize="0"/>
          <p:nvPr/>
        </p:nvPicPr>
        <p:blipFill>
          <a:blip r:embed="rId3">
            <a:alphaModFix/>
          </a:blip>
          <a:stretch>
            <a:fillRect/>
          </a:stretch>
        </p:blipFill>
        <p:spPr>
          <a:xfrm>
            <a:off x="4681650" y="2074624"/>
            <a:ext cx="3834600" cy="217805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9"/>
          <p:cNvSpPr txBox="1"/>
          <p:nvPr/>
        </p:nvSpPr>
        <p:spPr>
          <a:xfrm>
            <a:off x="475500" y="619525"/>
            <a:ext cx="8139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highlight>
                  <a:schemeClr val="accent6"/>
                </a:highlight>
                <a:latin typeface="DM Sans"/>
                <a:ea typeface="DM Sans"/>
                <a:cs typeface="DM Sans"/>
                <a:sym typeface="DM Sans"/>
              </a:rPr>
              <a:t>2. Definir</a:t>
            </a:r>
            <a:r>
              <a:rPr b="1" lang="es" sz="4000">
                <a:solidFill>
                  <a:schemeClr val="dk1"/>
                </a:solidFill>
                <a:latin typeface="DM Sans"/>
                <a:ea typeface="DM Sans"/>
                <a:cs typeface="DM Sans"/>
                <a:sym typeface="DM Sans"/>
              </a:rPr>
              <a:t> el alcance</a:t>
            </a:r>
            <a:endParaRPr b="1" sz="4000">
              <a:solidFill>
                <a:schemeClr val="dk1"/>
              </a:solidFill>
              <a:latin typeface="DM Sans"/>
              <a:ea typeface="DM Sans"/>
              <a:cs typeface="DM Sans"/>
              <a:sym typeface="DM Sans"/>
            </a:endParaRPr>
          </a:p>
        </p:txBody>
      </p:sp>
      <p:sp>
        <p:nvSpPr>
          <p:cNvPr id="755" name="Google Shape;755;p99"/>
          <p:cNvSpPr txBox="1"/>
          <p:nvPr/>
        </p:nvSpPr>
        <p:spPr>
          <a:xfrm>
            <a:off x="475500" y="1358425"/>
            <a:ext cx="8139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definición del alcance tiene como propósito describir y delimitar claramente las necesidades del cliente, las cuales pretenden ser cumplidas con el proyecto.</a:t>
            </a:r>
            <a:endParaRPr sz="1350">
              <a:latin typeface="DM Sans"/>
              <a:ea typeface="DM Sans"/>
              <a:cs typeface="DM Sans"/>
              <a:sym typeface="DM Sans"/>
            </a:endParaRPr>
          </a:p>
        </p:txBody>
      </p:sp>
      <p:pic>
        <p:nvPicPr>
          <p:cNvPr id="756" name="Google Shape;756;p99"/>
          <p:cNvPicPr preferRelativeResize="0"/>
          <p:nvPr/>
        </p:nvPicPr>
        <p:blipFill>
          <a:blip r:embed="rId3">
            <a:alphaModFix/>
          </a:blip>
          <a:stretch>
            <a:fillRect/>
          </a:stretch>
        </p:blipFill>
        <p:spPr>
          <a:xfrm>
            <a:off x="1920620" y="2073550"/>
            <a:ext cx="4762961" cy="2518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0"/>
          <p:cNvSpPr txBox="1"/>
          <p:nvPr/>
        </p:nvSpPr>
        <p:spPr>
          <a:xfrm>
            <a:off x="475500" y="619525"/>
            <a:ext cx="8139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highlight>
                  <a:schemeClr val="accent6"/>
                </a:highlight>
                <a:latin typeface="DM Sans"/>
                <a:ea typeface="DM Sans"/>
                <a:cs typeface="DM Sans"/>
                <a:sym typeface="DM Sans"/>
              </a:rPr>
              <a:t>3. Requerimientos </a:t>
            </a:r>
            <a:r>
              <a:rPr b="1" lang="es" sz="4000">
                <a:solidFill>
                  <a:schemeClr val="dk1"/>
                </a:solidFill>
                <a:latin typeface="DM Sans"/>
                <a:ea typeface="DM Sans"/>
                <a:cs typeface="DM Sans"/>
                <a:sym typeface="DM Sans"/>
              </a:rPr>
              <a:t>funcionales y no funcionales</a:t>
            </a:r>
            <a:endParaRPr b="1" sz="4000">
              <a:solidFill>
                <a:schemeClr val="dk1"/>
              </a:solidFill>
              <a:latin typeface="DM Sans"/>
              <a:ea typeface="DM Sans"/>
              <a:cs typeface="DM Sans"/>
              <a:sym typeface="DM Sans"/>
            </a:endParaRPr>
          </a:p>
        </p:txBody>
      </p:sp>
      <p:sp>
        <p:nvSpPr>
          <p:cNvPr id="762" name="Google Shape;762;p100"/>
          <p:cNvSpPr txBox="1"/>
          <p:nvPr/>
        </p:nvSpPr>
        <p:spPr>
          <a:xfrm>
            <a:off x="475500" y="245645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requerimientos </a:t>
            </a:r>
            <a:r>
              <a:rPr b="1" lang="es" sz="1350">
                <a:latin typeface="DM Sans"/>
                <a:ea typeface="DM Sans"/>
                <a:cs typeface="DM Sans"/>
                <a:sym typeface="DM Sans"/>
              </a:rPr>
              <a:t>funcionales </a:t>
            </a:r>
            <a:r>
              <a:rPr lang="es" sz="1350">
                <a:latin typeface="DM Sans"/>
                <a:ea typeface="DM Sans"/>
                <a:cs typeface="DM Sans"/>
                <a:sym typeface="DM Sans"/>
              </a:rPr>
              <a:t>son los que dicen qué debe hacer el sistema o aplicación. Por ejemplo: “Al hacer click en el botón, se debe ver un formulario de registro con usuario y contraseña”.</a:t>
            </a:r>
            <a:endParaRPr sz="1350">
              <a:latin typeface="DM Sans"/>
              <a:ea typeface="DM Sans"/>
              <a:cs typeface="DM Sans"/>
              <a:sym typeface="DM Sans"/>
            </a:endParaRPr>
          </a:p>
        </p:txBody>
      </p:sp>
      <p:sp>
        <p:nvSpPr>
          <p:cNvPr id="763" name="Google Shape;763;p100"/>
          <p:cNvSpPr txBox="1"/>
          <p:nvPr/>
        </p:nvSpPr>
        <p:spPr>
          <a:xfrm>
            <a:off x="4779900" y="2380250"/>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requerimientos </a:t>
            </a:r>
            <a:r>
              <a:rPr b="1" lang="es" sz="1350">
                <a:latin typeface="DM Sans"/>
                <a:ea typeface="DM Sans"/>
                <a:cs typeface="DM Sans"/>
                <a:sym typeface="DM Sans"/>
              </a:rPr>
              <a:t>no funcionales </a:t>
            </a:r>
            <a:r>
              <a:rPr lang="es" sz="1350">
                <a:latin typeface="DM Sans"/>
                <a:ea typeface="DM Sans"/>
                <a:cs typeface="DM Sans"/>
                <a:sym typeface="DM Sans"/>
              </a:rPr>
              <a:t>describen características cuantitativas del sistema, que influyen en el buen desempeño del mismo. Por ejemplo: “Al momento de entrar al sitio, no deben pasar más de 2 segundos hasta que se cargue completamente la página principal”.</a:t>
            </a:r>
            <a:endParaRPr sz="1350">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1"/>
          <p:cNvSpPr txBox="1"/>
          <p:nvPr/>
        </p:nvSpPr>
        <p:spPr>
          <a:xfrm>
            <a:off x="475500" y="619525"/>
            <a:ext cx="8139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highlight>
                  <a:schemeClr val="accent6"/>
                </a:highlight>
                <a:latin typeface="DM Sans"/>
                <a:ea typeface="DM Sans"/>
                <a:cs typeface="DM Sans"/>
                <a:sym typeface="DM Sans"/>
              </a:rPr>
              <a:t>4. Entregable</a:t>
            </a:r>
            <a:r>
              <a:rPr b="1" lang="es" sz="4000">
                <a:solidFill>
                  <a:schemeClr val="dk1"/>
                </a:solidFill>
                <a:latin typeface="DM Sans"/>
                <a:ea typeface="DM Sans"/>
                <a:cs typeface="DM Sans"/>
                <a:sym typeface="DM Sans"/>
              </a:rPr>
              <a:t> de identificación de necesidades</a:t>
            </a:r>
            <a:endParaRPr b="1" sz="4000">
              <a:solidFill>
                <a:schemeClr val="dk1"/>
              </a:solidFill>
              <a:latin typeface="DM Sans"/>
              <a:ea typeface="DM Sans"/>
              <a:cs typeface="DM Sans"/>
              <a:sym typeface="DM Sans"/>
            </a:endParaRPr>
          </a:p>
        </p:txBody>
      </p:sp>
      <p:graphicFrame>
        <p:nvGraphicFramePr>
          <p:cNvPr id="769" name="Google Shape;769;p101"/>
          <p:cNvGraphicFramePr/>
          <p:nvPr/>
        </p:nvGraphicFramePr>
        <p:xfrm>
          <a:off x="722325" y="2015525"/>
          <a:ext cx="3000000" cy="3000000"/>
        </p:xfrm>
        <a:graphic>
          <a:graphicData uri="http://schemas.openxmlformats.org/drawingml/2006/table">
            <a:tbl>
              <a:tblPr>
                <a:noFill/>
                <a:tableStyleId>{ECFEA225-6156-4550-8991-99F89D15501B}</a:tableStyleId>
              </a:tblPr>
              <a:tblGrid>
                <a:gridCol w="3058250"/>
                <a:gridCol w="4475625"/>
              </a:tblGrid>
              <a:tr h="484975">
                <a:tc>
                  <a:txBody>
                    <a:bodyPr/>
                    <a:lstStyle/>
                    <a:p>
                      <a:pPr indent="0" lvl="0" marL="38100" rtl="0" algn="ctr">
                        <a:lnSpc>
                          <a:spcPct val="150000"/>
                        </a:lnSpc>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txBody>
                  <a:tcPr marT="63500" marB="63500" marR="50800" marL="50800">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EEEEEE"/>
                    </a:solidFill>
                  </a:tcPr>
                </a:tc>
                <a:tc>
                  <a:txBody>
                    <a:bodyPr/>
                    <a:lstStyle/>
                    <a:p>
                      <a:pPr indent="0" lvl="0" marL="38100" rtl="0" algn="ctr">
                        <a:lnSpc>
                          <a:spcPct val="150000"/>
                        </a:lnSpc>
                        <a:spcBef>
                          <a:spcPts val="0"/>
                        </a:spcBef>
                        <a:spcAft>
                          <a:spcPts val="0"/>
                        </a:spcAft>
                        <a:buNone/>
                      </a:pPr>
                      <a:r>
                        <a:rPr b="1" lang="es" sz="1350">
                          <a:latin typeface="DM Sans"/>
                          <a:ea typeface="DM Sans"/>
                          <a:cs typeface="DM Sans"/>
                          <a:sym typeface="DM Sans"/>
                        </a:rPr>
                        <a:t>Objetivo</a:t>
                      </a:r>
                      <a:endParaRPr b="1" sz="1350">
                        <a:latin typeface="DM Sans"/>
                        <a:ea typeface="DM Sans"/>
                        <a:cs typeface="DM Sans"/>
                        <a:sym typeface="DM Sans"/>
                      </a:endParaRPr>
                    </a:p>
                  </a:txBody>
                  <a:tcPr marT="63500" marB="63500" marR="50800" marL="50800">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EEEEEE"/>
                    </a:solidFill>
                  </a:tcPr>
                </a:tc>
              </a:tr>
              <a:tr h="1888200">
                <a:tc>
                  <a:txBody>
                    <a:bodyPr/>
                    <a:lstStyle/>
                    <a:p>
                      <a:pPr indent="0" lvl="0" marL="38100" rtl="0" algn="ctr">
                        <a:lnSpc>
                          <a:spcPct val="150000"/>
                        </a:lnSpc>
                        <a:spcBef>
                          <a:spcPts val="0"/>
                        </a:spcBef>
                        <a:spcAft>
                          <a:spcPts val="0"/>
                        </a:spcAft>
                        <a:buNone/>
                      </a:pPr>
                      <a:r>
                        <a:rPr lang="es" sz="1350">
                          <a:latin typeface="DM Sans"/>
                          <a:ea typeface="DM Sans"/>
                          <a:cs typeface="DM Sans"/>
                          <a:sym typeface="DM Sans"/>
                        </a:rPr>
                        <a:t>MR_002_ Identificación de Necesidades (</a:t>
                      </a:r>
                      <a:r>
                        <a:rPr lang="es" sz="1350" u="sng">
                          <a:solidFill>
                            <a:srgbClr val="1155CC"/>
                          </a:solidFill>
                          <a:latin typeface="DM Sans"/>
                          <a:ea typeface="DM Sans"/>
                          <a:cs typeface="DM Sans"/>
                          <a:sym typeface="DM Sans"/>
                          <a:hlinkClick r:id="rId3">
                            <a:extLst>
                              <a:ext uri="{A12FA001-AC4F-418D-AE19-62706E023703}">
                                <ahyp:hlinkClr val="tx"/>
                              </a:ext>
                            </a:extLst>
                          </a:hlinkClick>
                        </a:rPr>
                        <a:t>Ver Formato)</a:t>
                      </a:r>
                      <a:endParaRPr sz="1350" u="sng">
                        <a:solidFill>
                          <a:srgbClr val="1155CC"/>
                        </a:solidFill>
                        <a:latin typeface="DM Sans"/>
                        <a:ea typeface="DM Sans"/>
                        <a:cs typeface="DM Sans"/>
                        <a:sym typeface="DM Sans"/>
                      </a:endParaRPr>
                    </a:p>
                  </a:txBody>
                  <a:tcPr marT="63500" marB="63500" marR="50800" marL="50800">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38100" rtl="0" algn="l">
                        <a:lnSpc>
                          <a:spcPct val="150000"/>
                        </a:lnSpc>
                        <a:spcBef>
                          <a:spcPts val="0"/>
                        </a:spcBef>
                        <a:spcAft>
                          <a:spcPts val="0"/>
                        </a:spcAft>
                        <a:buNone/>
                      </a:pPr>
                      <a:r>
                        <a:rPr lang="es" sz="1350">
                          <a:latin typeface="DM Sans"/>
                          <a:ea typeface="DM Sans"/>
                          <a:cs typeface="DM Sans"/>
                          <a:sym typeface="DM Sans"/>
                        </a:rPr>
                        <a:t>Presentar una descripción de lo que se requiere desde la perspectiva del cliente, para resolver la necesidad u oportunidad de mejora identificada.</a:t>
                      </a:r>
                      <a:endParaRPr sz="1350">
                        <a:latin typeface="DM Sans"/>
                        <a:ea typeface="DM Sans"/>
                        <a:cs typeface="DM Sans"/>
                        <a:sym typeface="DM Sans"/>
                      </a:endParaRPr>
                    </a:p>
                    <a:p>
                      <a:pPr indent="0" lvl="0" marL="38100" rtl="0" algn="l">
                        <a:lnSpc>
                          <a:spcPct val="150000"/>
                        </a:lnSpc>
                        <a:spcBef>
                          <a:spcPts val="1200"/>
                        </a:spcBef>
                        <a:spcAft>
                          <a:spcPts val="0"/>
                        </a:spcAft>
                        <a:buNone/>
                      </a:pPr>
                      <a:r>
                        <a:rPr lang="es" sz="1350">
                          <a:latin typeface="DM Sans"/>
                          <a:ea typeface="DM Sans"/>
                          <a:cs typeface="DM Sans"/>
                          <a:sym typeface="DM Sans"/>
                        </a:rPr>
                        <a:t>El presente documento será trabajado de la mano del cliente.</a:t>
                      </a:r>
                      <a:endParaRPr sz="1350">
                        <a:latin typeface="DM Sans"/>
                        <a:ea typeface="DM Sans"/>
                        <a:cs typeface="DM Sans"/>
                        <a:sym typeface="DM Sans"/>
                      </a:endParaRPr>
                    </a:p>
                  </a:txBody>
                  <a:tcPr marT="63500" marB="63500" marR="50800" marL="50800" anchor="b">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2"/>
          <p:cNvSpPr txBox="1"/>
          <p:nvPr/>
        </p:nvSpPr>
        <p:spPr>
          <a:xfrm>
            <a:off x="255900" y="712000"/>
            <a:ext cx="4481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Presentar sketch</a:t>
            </a:r>
            <a:endParaRPr b="1" sz="4000">
              <a:solidFill>
                <a:schemeClr val="dk1"/>
              </a:solidFill>
              <a:latin typeface="DM Sans"/>
              <a:ea typeface="DM Sans"/>
              <a:cs typeface="DM Sans"/>
              <a:sym typeface="DM Sans"/>
            </a:endParaRPr>
          </a:p>
        </p:txBody>
      </p:sp>
      <p:sp>
        <p:nvSpPr>
          <p:cNvPr id="775" name="Google Shape;775;p102"/>
          <p:cNvSpPr txBox="1"/>
          <p:nvPr/>
        </p:nvSpPr>
        <p:spPr>
          <a:xfrm>
            <a:off x="313700" y="1579975"/>
            <a:ext cx="4296900" cy="205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es" sz="1350">
                <a:solidFill>
                  <a:srgbClr val="000000"/>
                </a:solidFill>
                <a:highlight>
                  <a:srgbClr val="FFFFFF"/>
                </a:highlight>
                <a:latin typeface="DM Sans"/>
                <a:ea typeface="DM Sans"/>
                <a:cs typeface="DM Sans"/>
                <a:sym typeface="DM Sans"/>
              </a:rPr>
              <a:t>El objetivo del sketch es </a:t>
            </a:r>
            <a:r>
              <a:rPr lang="es" sz="1350">
                <a:solidFill>
                  <a:srgbClr val="000000"/>
                </a:solidFill>
                <a:highlight>
                  <a:srgbClr val="EAFF6A"/>
                </a:highlight>
                <a:latin typeface="DM Sans"/>
                <a:ea typeface="DM Sans"/>
                <a:cs typeface="DM Sans"/>
                <a:sym typeface="DM Sans"/>
              </a:rPr>
              <a:t>expresar la idea</a:t>
            </a:r>
            <a:r>
              <a:rPr lang="es" sz="1350">
                <a:solidFill>
                  <a:srgbClr val="000000"/>
                </a:solidFill>
                <a:highlight>
                  <a:srgbClr val="E0FF00"/>
                </a:highlight>
                <a:latin typeface="DM Sans"/>
                <a:ea typeface="DM Sans"/>
                <a:cs typeface="DM Sans"/>
                <a:sym typeface="DM Sans"/>
              </a:rPr>
              <a:t> </a:t>
            </a:r>
            <a:r>
              <a:rPr lang="es" sz="1350">
                <a:solidFill>
                  <a:srgbClr val="000000"/>
                </a:solidFill>
                <a:highlight>
                  <a:srgbClr val="EAFF6A"/>
                </a:highlight>
                <a:latin typeface="DM Sans"/>
                <a:ea typeface="DM Sans"/>
                <a:cs typeface="DM Sans"/>
                <a:sym typeface="DM Sans"/>
              </a:rPr>
              <a:t>o el proyecto y plasmarlo en un papel</a:t>
            </a:r>
            <a:r>
              <a:rPr lang="es" sz="1350">
                <a:solidFill>
                  <a:srgbClr val="000000"/>
                </a:solidFill>
                <a:highlight>
                  <a:srgbClr val="FFFFFF"/>
                </a:highlight>
                <a:latin typeface="DM Sans"/>
                <a:ea typeface="DM Sans"/>
                <a:cs typeface="DM Sans"/>
                <a:sym typeface="DM Sans"/>
              </a:rPr>
              <a:t>, llevar la estructura mental a una hoja palpable y visual.</a:t>
            </a:r>
            <a:endParaRPr sz="1350">
              <a:highlight>
                <a:srgbClr val="FFFFFF"/>
              </a:highlight>
              <a:latin typeface="DM Sans"/>
              <a:ea typeface="DM Sans"/>
              <a:cs typeface="DM Sans"/>
              <a:sym typeface="DM Sans"/>
            </a:endParaRPr>
          </a:p>
          <a:p>
            <a:pPr indent="0" lvl="0" marL="0" rtl="0" algn="just">
              <a:lnSpc>
                <a:spcPct val="115000"/>
              </a:lnSpc>
              <a:spcBef>
                <a:spcPts val="0"/>
              </a:spcBef>
              <a:spcAft>
                <a:spcPts val="0"/>
              </a:spcAft>
              <a:buClr>
                <a:srgbClr val="000000"/>
              </a:buClr>
              <a:buSzPts val="1100"/>
              <a:buFont typeface="Arial"/>
              <a:buNone/>
            </a:pPr>
            <a:r>
              <a:t/>
            </a:r>
            <a:endParaRPr sz="1350">
              <a:highlight>
                <a:srgbClr val="FFFFFF"/>
              </a:highlight>
              <a:latin typeface="DM Sans"/>
              <a:ea typeface="DM Sans"/>
              <a:cs typeface="DM Sans"/>
              <a:sym typeface="DM Sans"/>
            </a:endParaRPr>
          </a:p>
          <a:p>
            <a:pPr indent="0" lvl="0" marL="0" rtl="0" algn="just">
              <a:lnSpc>
                <a:spcPct val="115000"/>
              </a:lnSpc>
              <a:spcBef>
                <a:spcPts val="0"/>
              </a:spcBef>
              <a:spcAft>
                <a:spcPts val="0"/>
              </a:spcAft>
              <a:buClr>
                <a:srgbClr val="000000"/>
              </a:buClr>
              <a:buSzPts val="1100"/>
              <a:buFont typeface="Arial"/>
              <a:buNone/>
            </a:pPr>
            <a:r>
              <a:t/>
            </a:r>
            <a:endParaRPr sz="1350">
              <a:highlight>
                <a:srgbClr val="FFFFFF"/>
              </a:highlight>
              <a:latin typeface="DM Sans"/>
              <a:ea typeface="DM Sans"/>
              <a:cs typeface="DM Sans"/>
              <a:sym typeface="DM Sans"/>
            </a:endParaRPr>
          </a:p>
          <a:p>
            <a:pPr indent="0" lvl="0" marL="0" rtl="0" algn="just">
              <a:lnSpc>
                <a:spcPct val="115000"/>
              </a:lnSpc>
              <a:spcBef>
                <a:spcPts val="0"/>
              </a:spcBef>
              <a:spcAft>
                <a:spcPts val="0"/>
              </a:spcAft>
              <a:buClr>
                <a:srgbClr val="000000"/>
              </a:buClr>
              <a:buSzPts val="1100"/>
              <a:buFont typeface="Arial"/>
              <a:buNone/>
            </a:pPr>
            <a:r>
              <a:rPr lang="es" sz="1350">
                <a:solidFill>
                  <a:srgbClr val="000000"/>
                </a:solidFill>
                <a:highlight>
                  <a:srgbClr val="FFFFFF"/>
                </a:highlight>
                <a:latin typeface="DM Sans"/>
                <a:ea typeface="DM Sans"/>
                <a:cs typeface="DM Sans"/>
                <a:sym typeface="DM Sans"/>
              </a:rPr>
              <a:t>El sketch es de suma importancia para </a:t>
            </a:r>
            <a:r>
              <a:rPr b="1" lang="es" sz="1350">
                <a:solidFill>
                  <a:srgbClr val="000000"/>
                </a:solidFill>
                <a:highlight>
                  <a:srgbClr val="FFFFFF"/>
                </a:highlight>
                <a:latin typeface="DM Sans"/>
                <a:ea typeface="DM Sans"/>
                <a:cs typeface="DM Sans"/>
                <a:sym typeface="DM Sans"/>
              </a:rPr>
              <a:t>levantar el presupuesto.</a:t>
            </a:r>
            <a:endParaRPr b="1" sz="1350">
              <a:solidFill>
                <a:srgbClr val="000000"/>
              </a:solidFill>
              <a:highlight>
                <a:srgbClr val="FFFFFF"/>
              </a:highlight>
              <a:latin typeface="DM Sans"/>
              <a:ea typeface="DM Sans"/>
              <a:cs typeface="DM Sans"/>
              <a:sym typeface="DM Sans"/>
            </a:endParaRPr>
          </a:p>
        </p:txBody>
      </p:sp>
      <p:pic>
        <p:nvPicPr>
          <p:cNvPr id="776" name="Google Shape;776;p102"/>
          <p:cNvPicPr preferRelativeResize="0"/>
          <p:nvPr/>
        </p:nvPicPr>
        <p:blipFill>
          <a:blip r:embed="rId3">
            <a:alphaModFix/>
          </a:blip>
          <a:stretch>
            <a:fillRect/>
          </a:stretch>
        </p:blipFill>
        <p:spPr>
          <a:xfrm>
            <a:off x="4891525" y="522048"/>
            <a:ext cx="3776974" cy="3947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0" l="30089" r="30089" t="0"/>
          <a:stretch/>
        </p:blipFill>
        <p:spPr>
          <a:xfrm>
            <a:off x="5712875" y="468275"/>
            <a:ext cx="2923974" cy="4118750"/>
          </a:xfrm>
          <a:prstGeom prst="rect">
            <a:avLst/>
          </a:prstGeom>
          <a:noFill/>
          <a:ln>
            <a:noFill/>
          </a:ln>
        </p:spPr>
      </p:pic>
      <p:sp>
        <p:nvSpPr>
          <p:cNvPr id="146" name="Google Shape;146;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a:t>
            </a:r>
            <a:endParaRPr b="1" i="0" sz="4000" u="none" cap="none" strike="noStrike">
              <a:solidFill>
                <a:schemeClr val="dk1"/>
              </a:solidFill>
              <a:latin typeface="DM Sans"/>
              <a:ea typeface="DM Sans"/>
              <a:cs typeface="DM Sans"/>
              <a:sym typeface="DM Sans"/>
            </a:endParaRPr>
          </a:p>
        </p:txBody>
      </p:sp>
      <p:sp>
        <p:nvSpPr>
          <p:cNvPr id="147" name="Google Shape;147;p22"/>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hablamos de servidores, nos referimos al ordenador que pone recursos a disposición a través de una red, o al programa que funciona en dicho ordenador.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consecuencia, aparecen dos definiciones de servidor: hardware y software.</a:t>
            </a:r>
            <a:endParaRPr sz="135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Trabajo en equipo</a:t>
            </a:r>
            <a:endParaRPr b="1" sz="4000">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4"/>
          <p:cNvSpPr txBox="1"/>
          <p:nvPr/>
        </p:nvSpPr>
        <p:spPr>
          <a:xfrm>
            <a:off x="503975" y="432450"/>
            <a:ext cx="5650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Trabajo en equipos de desarrollo</a:t>
            </a:r>
            <a:endParaRPr b="1" sz="4000">
              <a:solidFill>
                <a:schemeClr val="dk1"/>
              </a:solidFill>
              <a:latin typeface="DM Sans"/>
              <a:ea typeface="DM Sans"/>
              <a:cs typeface="DM Sans"/>
              <a:sym typeface="DM Sans"/>
            </a:endParaRPr>
          </a:p>
        </p:txBody>
      </p:sp>
      <p:sp>
        <p:nvSpPr>
          <p:cNvPr id="787" name="Google Shape;787;p104"/>
          <p:cNvSpPr txBox="1"/>
          <p:nvPr/>
        </p:nvSpPr>
        <p:spPr>
          <a:xfrm>
            <a:off x="503975" y="1725450"/>
            <a:ext cx="4150800" cy="29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50">
                <a:highlight>
                  <a:srgbClr val="FFFFFF"/>
                </a:highlight>
                <a:latin typeface="DM Sans"/>
                <a:ea typeface="DM Sans"/>
                <a:cs typeface="DM Sans"/>
                <a:sym typeface="DM Sans"/>
              </a:rPr>
              <a:t>En el rubro de tecnología, y particularmente en Desarrollo Web, es muy habitual trabajar en equipo con colegas de distintas áreas y expertise, por ejemplo, Diseñadores UX/UI. </a:t>
            </a:r>
            <a:endParaRPr sz="1350">
              <a:highlight>
                <a:srgbClr val="FFFFFF"/>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highlight>
                  <a:srgbClr val="FFFFFF"/>
                </a:highlight>
                <a:latin typeface="DM Sans"/>
                <a:ea typeface="DM Sans"/>
                <a:cs typeface="DM Sans"/>
                <a:sym typeface="DM Sans"/>
              </a:rPr>
              <a:t>Es muy importante poder trabajar de manera coordinada para lograr los objetivos del proyecto que tenemos en común. En la actualidad, muchos equipos implementan metodologías ágiles, por ejemplo, Scrum, para gestionar los proyectos de la manera más eficiente posible.</a:t>
            </a:r>
            <a:endParaRPr sz="1350">
              <a:highlight>
                <a:srgbClr val="FFFFFF"/>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highlight>
                  <a:srgbClr val="FFFFFF"/>
                </a:highlight>
                <a:latin typeface="DM Sans"/>
                <a:ea typeface="DM Sans"/>
                <a:cs typeface="DM Sans"/>
                <a:sym typeface="DM Sans"/>
              </a:rPr>
              <a:t>Si te interesa profundizar sobre ese tema,</a:t>
            </a:r>
            <a:r>
              <a:rPr lang="es" sz="1350">
                <a:highlight>
                  <a:srgbClr val="FFFFFF"/>
                </a:highlight>
                <a:latin typeface="DM Sans"/>
                <a:ea typeface="DM Sans"/>
                <a:cs typeface="DM Sans"/>
                <a:sym typeface="DM Sans"/>
              </a:rPr>
              <a:t> </a:t>
            </a:r>
            <a:r>
              <a:rPr lang="es" sz="1350">
                <a:highlight>
                  <a:srgbClr val="FFFFFF"/>
                </a:highlight>
                <a:latin typeface="DM Sans"/>
                <a:ea typeface="DM Sans"/>
                <a:cs typeface="DM Sans"/>
                <a:sym typeface="DM Sans"/>
              </a:rPr>
              <a:t>podrías tomar el curso de </a:t>
            </a:r>
            <a:r>
              <a:rPr lang="es" sz="1350" u="sng">
                <a:solidFill>
                  <a:schemeClr val="hlink"/>
                </a:solidFill>
                <a:highlight>
                  <a:srgbClr val="FFFFFF"/>
                </a:highlight>
                <a:latin typeface="DM Sans"/>
                <a:ea typeface="DM Sans"/>
                <a:cs typeface="DM Sans"/>
                <a:sym typeface="DM Sans"/>
                <a:hlinkClick r:id="rId3"/>
              </a:rPr>
              <a:t>Metodologías ágiles</a:t>
            </a:r>
            <a:r>
              <a:rPr lang="es" sz="1350">
                <a:highlight>
                  <a:srgbClr val="FFFFFF"/>
                </a:highlight>
                <a:latin typeface="DM Sans"/>
                <a:ea typeface="DM Sans"/>
                <a:cs typeface="DM Sans"/>
                <a:sym typeface="DM Sans"/>
              </a:rPr>
              <a:t> 🚀</a:t>
            </a:r>
            <a:endParaRPr sz="1350">
              <a:highlight>
                <a:srgbClr val="FFFFFF"/>
              </a:highlight>
              <a:latin typeface="DM Sans"/>
              <a:ea typeface="DM Sans"/>
              <a:cs typeface="DM Sans"/>
              <a:sym typeface="DM Sans"/>
            </a:endParaRPr>
          </a:p>
        </p:txBody>
      </p:sp>
      <p:pic>
        <p:nvPicPr>
          <p:cNvPr id="788" name="Google Shape;788;p104"/>
          <p:cNvPicPr preferRelativeResize="0"/>
          <p:nvPr/>
        </p:nvPicPr>
        <p:blipFill>
          <a:blip r:embed="rId4">
            <a:alphaModFix/>
          </a:blip>
          <a:stretch>
            <a:fillRect/>
          </a:stretch>
        </p:blipFill>
        <p:spPr>
          <a:xfrm>
            <a:off x="4787724" y="1754374"/>
            <a:ext cx="4023001" cy="24418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799" name="Google Shape;799;p10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Presupuesto</a:t>
            </a:r>
            <a:endParaRPr b="1" sz="4000">
              <a:solidFill>
                <a:srgbClr val="EA90FF"/>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8"/>
          <p:cNvSpPr txBox="1"/>
          <p:nvPr/>
        </p:nvSpPr>
        <p:spPr>
          <a:xfrm>
            <a:off x="473350" y="619525"/>
            <a:ext cx="6214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presupuesto?</a:t>
            </a:r>
            <a:endParaRPr b="1" sz="4000">
              <a:solidFill>
                <a:schemeClr val="dk1"/>
              </a:solidFill>
              <a:latin typeface="DM Sans"/>
              <a:ea typeface="DM Sans"/>
              <a:cs typeface="DM Sans"/>
              <a:sym typeface="DM Sans"/>
            </a:endParaRPr>
          </a:p>
        </p:txBody>
      </p:sp>
      <p:sp>
        <p:nvSpPr>
          <p:cNvPr id="810" name="Google Shape;810;p108"/>
          <p:cNvSpPr txBox="1"/>
          <p:nvPr/>
        </p:nvSpPr>
        <p:spPr>
          <a:xfrm>
            <a:off x="473350" y="230660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presupuesto es un </a:t>
            </a:r>
            <a:r>
              <a:rPr lang="es" sz="1350">
                <a:highlight>
                  <a:schemeClr val="accent6"/>
                </a:highlight>
                <a:latin typeface="DM Sans"/>
                <a:ea typeface="DM Sans"/>
                <a:cs typeface="DM Sans"/>
                <a:sym typeface="DM Sans"/>
              </a:rPr>
              <a:t>plan de operaciones y recursos</a:t>
            </a:r>
            <a:r>
              <a:rPr lang="es" sz="1350">
                <a:latin typeface="DM Sans"/>
                <a:ea typeface="DM Sans"/>
                <a:cs typeface="DM Sans"/>
                <a:sym typeface="DM Sans"/>
              </a:rPr>
              <a:t> de una empresa, que se formula para lograr los objetivos en un cierto periodo de tiempo y se expresa en términos monetarios.</a:t>
            </a:r>
            <a:endParaRPr sz="1350">
              <a:latin typeface="DM Sans"/>
              <a:ea typeface="DM Sans"/>
              <a:cs typeface="DM Sans"/>
              <a:sym typeface="DM Sans"/>
            </a:endParaRPr>
          </a:p>
        </p:txBody>
      </p:sp>
      <p:pic>
        <p:nvPicPr>
          <p:cNvPr id="811" name="Google Shape;811;p108"/>
          <p:cNvPicPr preferRelativeResize="0"/>
          <p:nvPr/>
        </p:nvPicPr>
        <p:blipFill rotWithShape="1">
          <a:blip r:embed="rId3">
            <a:alphaModFix/>
          </a:blip>
          <a:srcRect b="0" l="0" r="0" t="0"/>
          <a:stretch/>
        </p:blipFill>
        <p:spPr>
          <a:xfrm>
            <a:off x="4612275" y="1352725"/>
            <a:ext cx="4049700" cy="2694894"/>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9"/>
          <p:cNvSpPr txBox="1"/>
          <p:nvPr/>
        </p:nvSpPr>
        <p:spPr>
          <a:xfrm>
            <a:off x="473350" y="619525"/>
            <a:ext cx="5505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hago un presupuesto? </a:t>
            </a:r>
            <a:r>
              <a:rPr b="1" lang="es" sz="2900">
                <a:solidFill>
                  <a:schemeClr val="dk1"/>
                </a:solidFill>
                <a:latin typeface="DM Sans"/>
                <a:ea typeface="DM Sans"/>
                <a:cs typeface="DM Sans"/>
                <a:sym typeface="DM Sans"/>
              </a:rPr>
              <a:t>🤔</a:t>
            </a:r>
            <a:endParaRPr b="1" sz="2900">
              <a:solidFill>
                <a:schemeClr val="dk1"/>
              </a:solidFill>
              <a:latin typeface="DM Sans"/>
              <a:ea typeface="DM Sans"/>
              <a:cs typeface="DM Sans"/>
              <a:sym typeface="DM Sans"/>
            </a:endParaRPr>
          </a:p>
        </p:txBody>
      </p:sp>
      <p:cxnSp>
        <p:nvCxnSpPr>
          <p:cNvPr id="817" name="Google Shape;817;p109"/>
          <p:cNvCxnSpPr>
            <a:stCxn id="818" idx="6"/>
            <a:endCxn id="819" idx="2"/>
          </p:cNvCxnSpPr>
          <p:nvPr/>
        </p:nvCxnSpPr>
        <p:spPr>
          <a:xfrm>
            <a:off x="1548050" y="2545475"/>
            <a:ext cx="3828600" cy="0"/>
          </a:xfrm>
          <a:prstGeom prst="straightConnector1">
            <a:avLst/>
          </a:prstGeom>
          <a:noFill/>
          <a:ln cap="flat" cmpd="sng" w="28575">
            <a:solidFill>
              <a:schemeClr val="accent4"/>
            </a:solidFill>
            <a:prstDash val="solid"/>
            <a:round/>
            <a:headEnd len="med" w="med" type="none"/>
            <a:tailEnd len="med" w="med" type="none"/>
          </a:ln>
        </p:spPr>
      </p:cxnSp>
      <p:sp>
        <p:nvSpPr>
          <p:cNvPr id="818" name="Google Shape;818;p109"/>
          <p:cNvSpPr/>
          <p:nvPr/>
        </p:nvSpPr>
        <p:spPr>
          <a:xfrm>
            <a:off x="933950" y="2238425"/>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9"/>
          <p:cNvSpPr/>
          <p:nvPr/>
        </p:nvSpPr>
        <p:spPr>
          <a:xfrm>
            <a:off x="3113030" y="2238425"/>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19" name="Google Shape;819;p109"/>
          <p:cNvSpPr/>
          <p:nvPr/>
        </p:nvSpPr>
        <p:spPr>
          <a:xfrm>
            <a:off x="5376759" y="2238425"/>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21" name="Google Shape;821;p109"/>
          <p:cNvSpPr txBox="1"/>
          <p:nvPr/>
        </p:nvSpPr>
        <p:spPr>
          <a:xfrm>
            <a:off x="268725" y="2956875"/>
            <a:ext cx="2012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Describe</a:t>
            </a:r>
            <a:r>
              <a:rPr lang="es" sz="1350">
                <a:solidFill>
                  <a:srgbClr val="000000"/>
                </a:solidFill>
                <a:highlight>
                  <a:srgbClr val="FFFFFF"/>
                </a:highlight>
                <a:latin typeface="DM Sans"/>
                <a:ea typeface="DM Sans"/>
                <a:cs typeface="DM Sans"/>
                <a:sym typeface="DM Sans"/>
              </a:rPr>
              <a:t> el objetivo al cual se desea llegar.</a:t>
            </a:r>
            <a:endParaRPr sz="1350">
              <a:latin typeface="DM Sans"/>
              <a:ea typeface="DM Sans"/>
              <a:cs typeface="DM Sans"/>
              <a:sym typeface="DM Sans"/>
            </a:endParaRPr>
          </a:p>
        </p:txBody>
      </p:sp>
      <p:sp>
        <p:nvSpPr>
          <p:cNvPr id="822" name="Google Shape;822;p109"/>
          <p:cNvSpPr txBox="1"/>
          <p:nvPr/>
        </p:nvSpPr>
        <p:spPr>
          <a:xfrm>
            <a:off x="2332700" y="3186000"/>
            <a:ext cx="22593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Especifica</a:t>
            </a:r>
            <a:r>
              <a:rPr lang="es" sz="1350">
                <a:solidFill>
                  <a:srgbClr val="000000"/>
                </a:solidFill>
                <a:highlight>
                  <a:srgbClr val="FFFFFF"/>
                </a:highlight>
                <a:latin typeface="DM Sans"/>
                <a:ea typeface="DM Sans"/>
                <a:cs typeface="DM Sans"/>
                <a:sym typeface="DM Sans"/>
              </a:rPr>
              <a:t> las plataformas y herramientas de desarrollo.</a:t>
            </a:r>
            <a:endParaRPr sz="1350">
              <a:latin typeface="DM Sans"/>
              <a:ea typeface="DM Sans"/>
              <a:cs typeface="DM Sans"/>
              <a:sym typeface="DM Sans"/>
            </a:endParaRPr>
          </a:p>
        </p:txBody>
      </p:sp>
      <p:sp>
        <p:nvSpPr>
          <p:cNvPr id="823" name="Google Shape;823;p109"/>
          <p:cNvSpPr txBox="1"/>
          <p:nvPr/>
        </p:nvSpPr>
        <p:spPr>
          <a:xfrm>
            <a:off x="4785090" y="3050113"/>
            <a:ext cx="2012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Indica</a:t>
            </a:r>
            <a:r>
              <a:rPr lang="es" sz="1350">
                <a:solidFill>
                  <a:srgbClr val="000000"/>
                </a:solidFill>
                <a:highlight>
                  <a:srgbClr val="FFFFFF"/>
                </a:highlight>
                <a:latin typeface="DM Sans"/>
                <a:ea typeface="DM Sans"/>
                <a:cs typeface="DM Sans"/>
                <a:sym typeface="DM Sans"/>
              </a:rPr>
              <a:t> las fases de desarrollo de la página web.</a:t>
            </a:r>
            <a:endParaRPr sz="1350">
              <a:latin typeface="DM Sans"/>
              <a:ea typeface="DM Sans"/>
              <a:cs typeface="DM Sans"/>
              <a:sym typeface="DM Sans"/>
            </a:endParaRPr>
          </a:p>
        </p:txBody>
      </p:sp>
      <p:sp>
        <p:nvSpPr>
          <p:cNvPr id="824" name="Google Shape;824;p109"/>
          <p:cNvSpPr txBox="1"/>
          <p:nvPr/>
        </p:nvSpPr>
        <p:spPr>
          <a:xfrm>
            <a:off x="1047886" y="2274499"/>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825" name="Google Shape;825;p109"/>
          <p:cNvSpPr txBox="1"/>
          <p:nvPr/>
        </p:nvSpPr>
        <p:spPr>
          <a:xfrm>
            <a:off x="3251462" y="2265364"/>
            <a:ext cx="270300" cy="367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826" name="Google Shape;826;p109"/>
          <p:cNvSpPr txBox="1"/>
          <p:nvPr/>
        </p:nvSpPr>
        <p:spPr>
          <a:xfrm>
            <a:off x="5509507" y="2293120"/>
            <a:ext cx="270300" cy="3120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827" name="Google Shape;827;p109"/>
          <p:cNvSpPr/>
          <p:nvPr/>
        </p:nvSpPr>
        <p:spPr>
          <a:xfrm>
            <a:off x="7562184" y="2238425"/>
            <a:ext cx="614100" cy="61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28" name="Google Shape;828;p109"/>
          <p:cNvSpPr txBox="1"/>
          <p:nvPr/>
        </p:nvSpPr>
        <p:spPr>
          <a:xfrm>
            <a:off x="6863164" y="2904700"/>
            <a:ext cx="2012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Especifica</a:t>
            </a:r>
            <a:r>
              <a:rPr lang="es" sz="1350">
                <a:solidFill>
                  <a:srgbClr val="000000"/>
                </a:solidFill>
                <a:highlight>
                  <a:srgbClr val="FFFFFF"/>
                </a:highlight>
                <a:latin typeface="DM Sans"/>
                <a:ea typeface="DM Sans"/>
                <a:cs typeface="DM Sans"/>
                <a:sym typeface="DM Sans"/>
              </a:rPr>
              <a:t> el alojamiento.</a:t>
            </a:r>
            <a:endParaRPr sz="1350">
              <a:latin typeface="DM Sans"/>
              <a:ea typeface="DM Sans"/>
              <a:cs typeface="DM Sans"/>
              <a:sym typeface="DM Sans"/>
            </a:endParaRPr>
          </a:p>
        </p:txBody>
      </p:sp>
      <p:sp>
        <p:nvSpPr>
          <p:cNvPr id="829" name="Google Shape;829;p109"/>
          <p:cNvSpPr txBox="1"/>
          <p:nvPr/>
        </p:nvSpPr>
        <p:spPr>
          <a:xfrm>
            <a:off x="7694932" y="2293120"/>
            <a:ext cx="270300" cy="3120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cxnSp>
        <p:nvCxnSpPr>
          <p:cNvPr id="830" name="Google Shape;830;p109"/>
          <p:cNvCxnSpPr>
            <a:stCxn id="819" idx="6"/>
            <a:endCxn id="827" idx="2"/>
          </p:cNvCxnSpPr>
          <p:nvPr/>
        </p:nvCxnSpPr>
        <p:spPr>
          <a:xfrm>
            <a:off x="5990859" y="2545475"/>
            <a:ext cx="1571400" cy="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10"/>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837" name="Google Shape;837;p110"/>
          <p:cNvSpPr txBox="1"/>
          <p:nvPr/>
        </p:nvSpPr>
        <p:spPr>
          <a:xfrm>
            <a:off x="3649500" y="728988"/>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¿Cómo hago un presupuesto?</a:t>
            </a:r>
            <a:endParaRPr b="1" sz="4000">
              <a:solidFill>
                <a:schemeClr val="dk1"/>
              </a:solidFill>
              <a:latin typeface="DM Sans"/>
              <a:ea typeface="DM Sans"/>
              <a:cs typeface="DM Sans"/>
              <a:sym typeface="DM Sans"/>
            </a:endParaRPr>
          </a:p>
        </p:txBody>
      </p:sp>
      <p:sp>
        <p:nvSpPr>
          <p:cNvPr id="838" name="Google Shape;838;p110"/>
          <p:cNvSpPr txBox="1"/>
          <p:nvPr/>
        </p:nvSpPr>
        <p:spPr>
          <a:xfrm>
            <a:off x="3649500" y="2021988"/>
            <a:ext cx="4987200" cy="2304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Servicios incluidos.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DM Sans"/>
              <a:buChar char="✓"/>
            </a:pPr>
            <a:r>
              <a:rPr lang="es" sz="1350">
                <a:solidFill>
                  <a:schemeClr val="dk1"/>
                </a:solidFill>
                <a:highlight>
                  <a:schemeClr val="lt1"/>
                </a:highlight>
                <a:latin typeface="DM Sans"/>
                <a:ea typeface="DM Sans"/>
                <a:cs typeface="DM Sans"/>
                <a:sym typeface="DM Sans"/>
              </a:rPr>
              <a:t>Diseño de la maquetación.</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DM Sans"/>
              <a:buChar char="✓"/>
            </a:pPr>
            <a:r>
              <a:rPr lang="es" sz="1350">
                <a:solidFill>
                  <a:schemeClr val="dk1"/>
                </a:solidFill>
                <a:highlight>
                  <a:schemeClr val="lt1"/>
                </a:highlight>
                <a:latin typeface="DM Sans"/>
                <a:ea typeface="DM Sans"/>
                <a:cs typeface="DM Sans"/>
                <a:sym typeface="DM Sans"/>
              </a:rPr>
              <a:t>SEO</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DM Sans"/>
              <a:buChar char="✓"/>
            </a:pPr>
            <a:r>
              <a:rPr lang="es" sz="1350">
                <a:solidFill>
                  <a:schemeClr val="dk1"/>
                </a:solidFill>
                <a:highlight>
                  <a:schemeClr val="lt1"/>
                </a:highlight>
                <a:latin typeface="DM Sans"/>
                <a:ea typeface="DM Sans"/>
                <a:cs typeface="DM Sans"/>
                <a:sym typeface="DM Sans"/>
              </a:rPr>
              <a:t>Configuración de analíticas.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rgbClr val="EF89D2"/>
              </a:buClr>
              <a:buSzPts val="1350"/>
              <a:buFont typeface="DM Sans"/>
              <a:buChar char="✓"/>
            </a:pPr>
            <a:r>
              <a:rPr lang="es" sz="1350">
                <a:solidFill>
                  <a:schemeClr val="dk1"/>
                </a:solidFill>
                <a:highlight>
                  <a:schemeClr val="lt1"/>
                </a:highlight>
                <a:latin typeface="DM Sans"/>
                <a:ea typeface="DM Sans"/>
                <a:cs typeface="DM Sans"/>
                <a:sym typeface="DM Sans"/>
              </a:rPr>
              <a:t>Capacitaciones.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Plazos de entrega.</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Garantías y soportes.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Licencia y propiedad intelectual.</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Formas de pago.</a:t>
            </a:r>
            <a:endParaRPr sz="1350">
              <a:latin typeface="DM Sans"/>
              <a:ea typeface="DM Sans"/>
              <a:cs typeface="DM Sans"/>
              <a:sym typeface="DM Sans"/>
            </a:endParaRPr>
          </a:p>
        </p:txBody>
      </p:sp>
      <p:pic>
        <p:nvPicPr>
          <p:cNvPr id="839" name="Google Shape;839;p110"/>
          <p:cNvPicPr preferRelativeResize="0"/>
          <p:nvPr/>
        </p:nvPicPr>
        <p:blipFill>
          <a:blip r:embed="rId3">
            <a:alphaModFix/>
          </a:blip>
          <a:stretch>
            <a:fillRect/>
          </a:stretch>
        </p:blipFill>
        <p:spPr>
          <a:xfrm>
            <a:off x="516563" y="1717746"/>
            <a:ext cx="2900676" cy="17080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1"/>
          <p:cNvSpPr txBox="1"/>
          <p:nvPr/>
        </p:nvSpPr>
        <p:spPr>
          <a:xfrm>
            <a:off x="515400" y="468275"/>
            <a:ext cx="5221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hago un presupuesto?</a:t>
            </a:r>
            <a:endParaRPr b="1" sz="2900">
              <a:solidFill>
                <a:schemeClr val="dk1"/>
              </a:solidFill>
              <a:latin typeface="DM Sans"/>
              <a:ea typeface="DM Sans"/>
              <a:cs typeface="DM Sans"/>
              <a:sym typeface="DM Sans"/>
            </a:endParaRPr>
          </a:p>
        </p:txBody>
      </p:sp>
      <p:sp>
        <p:nvSpPr>
          <p:cNvPr id="845" name="Google Shape;845;p111"/>
          <p:cNvSpPr txBox="1"/>
          <p:nvPr/>
        </p:nvSpPr>
        <p:spPr>
          <a:xfrm>
            <a:off x="515400" y="2364775"/>
            <a:ext cx="45537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t/>
            </a:r>
            <a:endParaRPr sz="1350">
              <a:latin typeface="DM Sans"/>
              <a:ea typeface="DM Sans"/>
              <a:cs typeface="DM Sans"/>
              <a:sym typeface="DM Sans"/>
            </a:endParaRPr>
          </a:p>
          <a:p>
            <a:pPr indent="0" lvl="0" marL="0" rtl="0" algn="l">
              <a:lnSpc>
                <a:spcPct val="115000"/>
              </a:lnSpc>
              <a:spcBef>
                <a:spcPts val="1000"/>
              </a:spcBef>
              <a:spcAft>
                <a:spcPts val="0"/>
              </a:spcAft>
              <a:buClr>
                <a:srgbClr val="000000"/>
              </a:buClr>
              <a:buSzPts val="1100"/>
              <a:buFont typeface="Arial"/>
              <a:buNone/>
            </a:pPr>
            <a:r>
              <a:t/>
            </a:r>
            <a:endParaRPr sz="1350">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b="1" lang="es" sz="1350">
                <a:highlight>
                  <a:srgbClr val="FFFFFF"/>
                </a:highlight>
                <a:latin typeface="DM Sans"/>
                <a:ea typeface="DM Sans"/>
                <a:cs typeface="DM Sans"/>
                <a:sym typeface="DM Sans"/>
              </a:rPr>
              <a:t>Presupuesto</a:t>
            </a:r>
            <a:r>
              <a:rPr lang="es" sz="1350">
                <a:highlight>
                  <a:srgbClr val="FFFFFF"/>
                </a:highlight>
                <a:latin typeface="DM Sans"/>
                <a:ea typeface="DM Sans"/>
                <a:cs typeface="DM Sans"/>
                <a:sym typeface="DM Sans"/>
              </a:rPr>
              <a:t>: el cálculo del presupuesto se hace en horas. El valor depende de cada profesional, se puede tomar como métrica un sueldo base mensual y llevarlo a horas hombre.</a:t>
            </a:r>
            <a:endParaRPr sz="1350">
              <a:highlight>
                <a:srgbClr val="FFFFFF"/>
              </a:highlight>
              <a:latin typeface="DM Sans"/>
              <a:ea typeface="DM Sans"/>
              <a:cs typeface="DM Sans"/>
              <a:sym typeface="DM Sans"/>
            </a:endParaRPr>
          </a:p>
          <a:p>
            <a:pPr indent="0" lvl="0" marL="457200" rtl="0" algn="l">
              <a:lnSpc>
                <a:spcPct val="115000"/>
              </a:lnSpc>
              <a:spcBef>
                <a:spcPts val="1000"/>
              </a:spcBef>
              <a:spcAft>
                <a:spcPts val="0"/>
              </a:spcAft>
              <a:buNone/>
            </a:pPr>
            <a:r>
              <a:rPr lang="es" sz="1350">
                <a:highlight>
                  <a:srgbClr val="FFFFFF"/>
                </a:highlight>
                <a:latin typeface="DM Sans"/>
                <a:ea typeface="DM Sans"/>
                <a:cs typeface="DM Sans"/>
                <a:sym typeface="DM Sans"/>
              </a:rPr>
              <a:t>Exclusiones del presupuesto.</a:t>
            </a:r>
            <a:endParaRPr sz="1350">
              <a:highlight>
                <a:srgbClr val="FFFFFF"/>
              </a:highlight>
              <a:latin typeface="DM Sans"/>
              <a:ea typeface="DM Sans"/>
              <a:cs typeface="DM Sans"/>
              <a:sym typeface="DM Sans"/>
            </a:endParaRPr>
          </a:p>
          <a:p>
            <a:pPr indent="0" lvl="0" marL="457200" rtl="0" algn="l">
              <a:lnSpc>
                <a:spcPct val="115000"/>
              </a:lnSpc>
              <a:spcBef>
                <a:spcPts val="1000"/>
              </a:spcBef>
              <a:spcAft>
                <a:spcPts val="0"/>
              </a:spcAft>
              <a:buNone/>
            </a:pPr>
            <a:r>
              <a:rPr lang="es" sz="1350">
                <a:highlight>
                  <a:srgbClr val="FFFFFF"/>
                </a:highlight>
                <a:latin typeface="DM Sans"/>
                <a:ea typeface="DM Sans"/>
                <a:cs typeface="DM Sans"/>
                <a:sym typeface="DM Sans"/>
              </a:rPr>
              <a:t>Validez del presupuesto.</a:t>
            </a:r>
            <a:endParaRPr sz="1350">
              <a:highlight>
                <a:srgbClr val="FFFFFF"/>
              </a:highlight>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b="1" lang="es" sz="1350">
                <a:highlight>
                  <a:srgbClr val="FFFFFF"/>
                </a:highlight>
                <a:latin typeface="DM Sans"/>
                <a:ea typeface="DM Sans"/>
                <a:cs typeface="DM Sans"/>
                <a:sym typeface="DM Sans"/>
              </a:rPr>
              <a:t>Sketch </a:t>
            </a:r>
            <a:r>
              <a:rPr lang="es" sz="1350">
                <a:highlight>
                  <a:srgbClr val="FFFFFF"/>
                </a:highlight>
                <a:latin typeface="DM Sans"/>
                <a:ea typeface="DM Sans"/>
                <a:cs typeface="DM Sans"/>
                <a:sym typeface="DM Sans"/>
              </a:rPr>
              <a:t>con el que se dialogó con el usuario.</a:t>
            </a:r>
            <a:endParaRPr sz="1350">
              <a:highlight>
                <a:srgbClr val="FFFFFF"/>
              </a:highlight>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highlight>
                  <a:srgbClr val="FFFFFF"/>
                </a:highlight>
                <a:latin typeface="DM Sans"/>
                <a:ea typeface="DM Sans"/>
                <a:cs typeface="DM Sans"/>
                <a:sym typeface="DM Sans"/>
              </a:rPr>
              <a:t>Presentación del presupuesto detallado por fases según los </a:t>
            </a:r>
            <a:r>
              <a:rPr b="1" lang="es" sz="1350">
                <a:highlight>
                  <a:srgbClr val="FFFFFF"/>
                </a:highlight>
                <a:latin typeface="DM Sans"/>
                <a:ea typeface="DM Sans"/>
                <a:cs typeface="DM Sans"/>
                <a:sym typeface="DM Sans"/>
              </a:rPr>
              <a:t>cronogramas</a:t>
            </a:r>
            <a:r>
              <a:rPr lang="es" sz="1350">
                <a:highlight>
                  <a:srgbClr val="FFFFFF"/>
                </a:highlight>
                <a:latin typeface="DM Sans"/>
                <a:ea typeface="DM Sans"/>
                <a:cs typeface="DM Sans"/>
                <a:sym typeface="DM Sans"/>
              </a:rPr>
              <a:t>.</a:t>
            </a:r>
            <a:endParaRPr sz="1350">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highlight>
                <a:srgbClr val="FFFFFF"/>
              </a:highlight>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rgbClr val="000000"/>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t/>
            </a:r>
            <a:endParaRPr sz="135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rgbClr val="FFFFFF"/>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Cronograma de entregas</a:t>
            </a:r>
            <a:endParaRPr b="1" sz="2900">
              <a:solidFill>
                <a:schemeClr val="dk1"/>
              </a:solidFill>
              <a:latin typeface="DM Sans"/>
              <a:ea typeface="DM Sans"/>
              <a:cs typeface="DM Sans"/>
              <a:sym typeface="DM Sans"/>
            </a:endParaRPr>
          </a:p>
        </p:txBody>
      </p:sp>
      <p:pic>
        <p:nvPicPr>
          <p:cNvPr id="851" name="Google Shape;851;p112"/>
          <p:cNvPicPr preferRelativeResize="0"/>
          <p:nvPr/>
        </p:nvPicPr>
        <p:blipFill>
          <a:blip r:embed="rId3">
            <a:alphaModFix/>
          </a:blip>
          <a:stretch>
            <a:fillRect/>
          </a:stretch>
        </p:blipFill>
        <p:spPr>
          <a:xfrm>
            <a:off x="1931858" y="1649800"/>
            <a:ext cx="5224084" cy="294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